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Lato Bold" charset="1" panose="020F0502020204030203"/>
      <p:regular r:id="rId35"/>
    </p:embeddedFont>
    <p:embeddedFont>
      <p:font typeface="Montserrat Bold" charset="1" panose="00000800000000000000"/>
      <p:regular r:id="rId36"/>
    </p:embeddedFont>
    <p:embeddedFont>
      <p:font typeface="Montserrat" charset="1" panose="00000500000000000000"/>
      <p:regular r:id="rId37"/>
    </p:embeddedFont>
    <p:embeddedFont>
      <p:font typeface="Montserrat Italics" charset="1" panose="00000500000000000000"/>
      <p:regular r:id="rId38"/>
    </p:embeddedFont>
    <p:embeddedFont>
      <p:font typeface="Futura" charset="1" panose="020B0502020204020303"/>
      <p:regular r:id="rId39"/>
    </p:embeddedFont>
    <p:embeddedFont>
      <p:font typeface="Futura Ultra-Bold" charset="1" panose="020B0802020204020204"/>
      <p:regular r:id="rId40"/>
    </p:embeddedFont>
    <p:embeddedFont>
      <p:font typeface="Montserrat Bold Italics" charset="1" panose="000008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Relationship Id="rId4" Target="../media/image17.pn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Relationship Id="rId4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951" y="497070"/>
            <a:ext cx="4761550" cy="1429463"/>
          </a:xfrm>
          <a:custGeom>
            <a:avLst/>
            <a:gdLst/>
            <a:ahLst/>
            <a:cxnLst/>
            <a:rect r="r" b="b" t="t" l="l"/>
            <a:pathLst>
              <a:path h="1429463" w="4761550">
                <a:moveTo>
                  <a:pt x="0" y="0"/>
                </a:moveTo>
                <a:lnTo>
                  <a:pt x="4761550" y="0"/>
                </a:lnTo>
                <a:lnTo>
                  <a:pt x="4761550" y="1429463"/>
                </a:lnTo>
                <a:lnTo>
                  <a:pt x="0" y="1429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34767" y="9739312"/>
            <a:ext cx="4114800" cy="547688"/>
            <a:chOff x="0" y="0"/>
            <a:chExt cx="5486400" cy="730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486400" cy="796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2700"/>
                </a:lnSpc>
              </a:pPr>
              <a:r>
                <a:rPr lang="en-US" sz="1800" b="true">
                  <a:solidFill>
                    <a:srgbClr val="C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4207" y="2662431"/>
            <a:ext cx="14469132" cy="902399"/>
            <a:chOff x="0" y="0"/>
            <a:chExt cx="19292176" cy="12031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92176" cy="1203198"/>
            </a:xfrm>
            <a:custGeom>
              <a:avLst/>
              <a:gdLst/>
              <a:ahLst/>
              <a:cxnLst/>
              <a:rect r="r" b="b" t="t" l="l"/>
              <a:pathLst>
                <a:path h="1203198" w="19292176">
                  <a:moveTo>
                    <a:pt x="0" y="0"/>
                  </a:moveTo>
                  <a:lnTo>
                    <a:pt x="19292176" y="0"/>
                  </a:lnTo>
                  <a:lnTo>
                    <a:pt x="19292176" y="1203198"/>
                  </a:lnTo>
                  <a:lnTo>
                    <a:pt x="0" y="1203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19292176" cy="11174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00"/>
                </a:lnSpc>
              </a:pPr>
              <a:r>
                <a:rPr lang="en-US" sz="45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IPSP: An image processing and storage pipeline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4207" y="4916877"/>
            <a:ext cx="4994210" cy="3459099"/>
            <a:chOff x="0" y="0"/>
            <a:chExt cx="6658947" cy="4612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58947" cy="4612132"/>
            </a:xfrm>
            <a:custGeom>
              <a:avLst/>
              <a:gdLst/>
              <a:ahLst/>
              <a:cxnLst/>
              <a:rect r="r" b="b" t="t" l="l"/>
              <a:pathLst>
                <a:path h="4612132" w="6658947">
                  <a:moveTo>
                    <a:pt x="0" y="0"/>
                  </a:moveTo>
                  <a:lnTo>
                    <a:pt x="6658947" y="0"/>
                  </a:lnTo>
                  <a:lnTo>
                    <a:pt x="6658947" y="4612132"/>
                  </a:lnTo>
                  <a:lnTo>
                    <a:pt x="0" y="46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6658947" cy="46978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Vũ Hữu An</a:t>
              </a:r>
            </a:p>
            <a:p>
              <a:pPr algn="l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Lưu Thiện Việt Cường</a:t>
              </a:r>
            </a:p>
            <a:p>
              <a:pPr algn="l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Đàm Quang Đức</a:t>
              </a:r>
            </a:p>
            <a:p>
              <a:pPr algn="l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Lại Trí Dũng</a:t>
              </a:r>
            </a:p>
            <a:p>
              <a:pPr algn="l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Nguyễn Trọng Tâm</a:t>
              </a:r>
            </a:p>
            <a:p>
              <a:pPr algn="l">
                <a:lnSpc>
                  <a:spcPts val="4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77547" y="4916877"/>
            <a:ext cx="2921226" cy="3459099"/>
            <a:chOff x="0" y="0"/>
            <a:chExt cx="3894968" cy="46121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94968" cy="4612132"/>
            </a:xfrm>
            <a:custGeom>
              <a:avLst/>
              <a:gdLst/>
              <a:ahLst/>
              <a:cxnLst/>
              <a:rect r="r" b="b" t="t" l="l"/>
              <a:pathLst>
                <a:path h="4612132" w="3894968">
                  <a:moveTo>
                    <a:pt x="0" y="0"/>
                  </a:moveTo>
                  <a:lnTo>
                    <a:pt x="3894968" y="0"/>
                  </a:lnTo>
                  <a:lnTo>
                    <a:pt x="3894968" y="4612132"/>
                  </a:lnTo>
                  <a:lnTo>
                    <a:pt x="0" y="46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3894968" cy="46978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20225467</a:t>
              </a:r>
            </a:p>
            <a:p>
              <a:pPr algn="r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20225477</a:t>
              </a:r>
            </a:p>
            <a:p>
              <a:pPr algn="r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20225483</a:t>
              </a:r>
            </a:p>
            <a:p>
              <a:pPr algn="r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20225486</a:t>
              </a:r>
            </a:p>
            <a:p>
              <a:pPr algn="r">
                <a:lnSpc>
                  <a:spcPts val="4500"/>
                </a:lnSpc>
              </a:pPr>
              <a:r>
                <a:rPr lang="en-US" sz="30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20225527</a:t>
              </a:r>
            </a:p>
            <a:p>
              <a:pPr algn="r">
                <a:lnSpc>
                  <a:spcPts val="4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4207" y="3890897"/>
            <a:ext cx="14469132" cy="1521021"/>
            <a:chOff x="0" y="0"/>
            <a:chExt cx="19292176" cy="20280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292176" cy="2028028"/>
            </a:xfrm>
            <a:custGeom>
              <a:avLst/>
              <a:gdLst/>
              <a:ahLst/>
              <a:cxnLst/>
              <a:rect r="r" b="b" t="t" l="l"/>
              <a:pathLst>
                <a:path h="2028028" w="19292176">
                  <a:moveTo>
                    <a:pt x="0" y="0"/>
                  </a:moveTo>
                  <a:lnTo>
                    <a:pt x="19292176" y="0"/>
                  </a:lnTo>
                  <a:lnTo>
                    <a:pt x="19292176" y="2028028"/>
                  </a:lnTo>
                  <a:lnTo>
                    <a:pt x="0" y="2028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85725"/>
              <a:ext cx="19292176" cy="19423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00"/>
                </a:lnSpc>
              </a:pPr>
              <a:r>
                <a:rPr lang="en-US" sz="4500" b="true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Group 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7377912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67217"/>
            <a:ext cx="16230600" cy="96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2D World Coordinate Label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031195" y="6938260"/>
            <a:ext cx="644751" cy="116448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3172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94450" y="4628628"/>
            <a:ext cx="8230527" cy="4629672"/>
          </a:xfrm>
          <a:custGeom>
            <a:avLst/>
            <a:gdLst/>
            <a:ahLst/>
            <a:cxnLst/>
            <a:rect r="r" b="b" t="t" l="l"/>
            <a:pathLst>
              <a:path h="4629672" w="8230527">
                <a:moveTo>
                  <a:pt x="0" y="0"/>
                </a:moveTo>
                <a:lnTo>
                  <a:pt x="8230527" y="0"/>
                </a:lnTo>
                <a:lnTo>
                  <a:pt x="8230527" y="4629672"/>
                </a:lnTo>
                <a:lnTo>
                  <a:pt x="0" y="4629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7377912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67217"/>
            <a:ext cx="16230600" cy="96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Road Segmentation Label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031195" y="6938260"/>
            <a:ext cx="644751" cy="116448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3172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7594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038926" y="3964318"/>
          <a:ext cx="7816292" cy="5391150"/>
        </p:xfrm>
        <a:graphic>
          <a:graphicData uri="http://schemas.openxmlformats.org/drawingml/2006/table">
            <a:tbl>
              <a:tblPr/>
              <a:tblGrid>
                <a:gridCol w="3107519"/>
                <a:gridCol w="4708772"/>
              </a:tblGrid>
              <a:tr h="980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1470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cam_01_00001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FF D8 FF E0 00 10 4A 46 49 46 00 01 02 00 00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470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cam_01_00002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FF D8 FF E0 00 10 4A 46 49 46 00 01 02 00 00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470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cam_01_00003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FF D8 FF E0 00 10 4A 46 49 46 00 01 02 00 00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AutoShape 7" id="7"/>
          <p:cNvSpPr/>
          <p:nvPr/>
        </p:nvSpPr>
        <p:spPr>
          <a:xfrm flipV="true">
            <a:off x="8479454" y="6659893"/>
            <a:ext cx="1559472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767217"/>
            <a:ext cx="16230600" cy="184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processed are converted to LMDB format.</a:t>
            </a:r>
          </a:p>
          <a:p>
            <a:pPr algn="just" marL="755649" indent="-377824" lvl="1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LMDB format data are stored in Minio.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061485"/>
            <a:ext cx="7450754" cy="4497473"/>
            <a:chOff x="0" y="0"/>
            <a:chExt cx="9934338" cy="5996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55760" cy="4362615"/>
            </a:xfrm>
            <a:custGeom>
              <a:avLst/>
              <a:gdLst/>
              <a:ahLst/>
              <a:cxnLst/>
              <a:rect r="r" b="b" t="t" l="l"/>
              <a:pathLst>
                <a:path h="4362615" w="7755760">
                  <a:moveTo>
                    <a:pt x="0" y="0"/>
                  </a:moveTo>
                  <a:lnTo>
                    <a:pt x="7755760" y="0"/>
                  </a:lnTo>
                  <a:lnTo>
                    <a:pt x="7755760" y="4362615"/>
                  </a:lnTo>
                  <a:lnTo>
                    <a:pt x="0" y="4362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25235" y="1227958"/>
              <a:ext cx="7755760" cy="4352829"/>
            </a:xfrm>
            <a:custGeom>
              <a:avLst/>
              <a:gdLst/>
              <a:ahLst/>
              <a:cxnLst/>
              <a:rect r="r" b="b" t="t" l="l"/>
              <a:pathLst>
                <a:path h="4352829" w="7755760">
                  <a:moveTo>
                    <a:pt x="0" y="0"/>
                  </a:moveTo>
                  <a:lnTo>
                    <a:pt x="7755760" y="0"/>
                  </a:lnTo>
                  <a:lnTo>
                    <a:pt x="7755760" y="4352829"/>
                  </a:lnTo>
                  <a:lnTo>
                    <a:pt x="0" y="4352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89289" y="821901"/>
              <a:ext cx="7738362" cy="4352829"/>
            </a:xfrm>
            <a:custGeom>
              <a:avLst/>
              <a:gdLst/>
              <a:ahLst/>
              <a:cxnLst/>
              <a:rect r="r" b="b" t="t" l="l"/>
              <a:pathLst>
                <a:path h="4352829" w="7738362">
                  <a:moveTo>
                    <a:pt x="0" y="0"/>
                  </a:moveTo>
                  <a:lnTo>
                    <a:pt x="7738363" y="0"/>
                  </a:lnTo>
                  <a:lnTo>
                    <a:pt x="7738363" y="4352829"/>
                  </a:lnTo>
                  <a:lnTo>
                    <a:pt x="0" y="4352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53343" y="415843"/>
              <a:ext cx="7738362" cy="4352829"/>
            </a:xfrm>
            <a:custGeom>
              <a:avLst/>
              <a:gdLst/>
              <a:ahLst/>
              <a:cxnLst/>
              <a:rect r="r" b="b" t="t" l="l"/>
              <a:pathLst>
                <a:path h="4352829" w="7738362">
                  <a:moveTo>
                    <a:pt x="0" y="0"/>
                  </a:moveTo>
                  <a:lnTo>
                    <a:pt x="7738363" y="0"/>
                  </a:lnTo>
                  <a:lnTo>
                    <a:pt x="7738363" y="4352829"/>
                  </a:lnTo>
                  <a:lnTo>
                    <a:pt x="0" y="4352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78578" y="1634015"/>
              <a:ext cx="7755760" cy="4362615"/>
            </a:xfrm>
            <a:custGeom>
              <a:avLst/>
              <a:gdLst/>
              <a:ahLst/>
              <a:cxnLst/>
              <a:rect r="r" b="b" t="t" l="l"/>
              <a:pathLst>
                <a:path h="4362615" w="7755760">
                  <a:moveTo>
                    <a:pt x="0" y="0"/>
                  </a:moveTo>
                  <a:lnTo>
                    <a:pt x="7755760" y="0"/>
                  </a:lnTo>
                  <a:lnTo>
                    <a:pt x="7755760" y="4362615"/>
                  </a:lnTo>
                  <a:lnTo>
                    <a:pt x="0" y="4362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31726" y="1261072"/>
            <a:ext cx="7377912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Preprocessing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551800"/>
            <a:ext cx="16230600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Simulates live traffic camera feeds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Reads serialized image data (LMDB).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Maps camera_id to specific Kafka partitions.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Sends binary/JSON payloads to Kafka topic: traffic_data.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726" y="1261072"/>
            <a:ext cx="13776554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Data Ingestion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80291"/>
            <a:ext cx="13776554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Camera Producer</a:t>
            </a:r>
          </a:p>
        </p:txBody>
      </p:sp>
      <p:sp>
        <p:nvSpPr>
          <p:cNvPr name="AutoShape 9" id="9"/>
          <p:cNvSpPr/>
          <p:nvPr/>
        </p:nvSpPr>
        <p:spPr>
          <a:xfrm>
            <a:off x="927763" y="5923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6704873"/>
            <a:ext cx="16230600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Deployed on Kubernetes using StatefulSets for persistence. 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Configured with 10 partitions to match 10 camera streams.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Acts as a decoupling layer and backpressure buffer.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33365"/>
            <a:ext cx="13776554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Kafka Cluster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3776554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Data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6431" y="1746880"/>
            <a:ext cx="6943697" cy="735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{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"cam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era_id": "cam_01",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"frame_id": 1,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"timestamp": "2025-01-01T00:00:00Z",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"road_g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eometry": [],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"objects": [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{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"track_id": 10001,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"class_id": 3,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"bbox": [747, 188, 814, 276 ],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"depth": 22.1,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"world_coordin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ates": {"x": 6.77, "y": 4.91},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"segmenta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tion": [ [ [ 761,191] ] ]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}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]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726" y="2162142"/>
            <a:ext cx="10053449" cy="678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Producers extract images from LMDB and generate simulated real-time traffic events.</a:t>
            </a:r>
          </a:p>
          <a:p>
            <a:pPr algn="just">
              <a:lnSpc>
                <a:spcPts val="6000"/>
              </a:lnSpc>
            </a:pP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Incoming messages are buffered in the Kafka topic traffic_data using UTF-8 JSON for metadata and Base64/Binary for images.</a:t>
            </a:r>
          </a:p>
          <a:p>
            <a:pPr algn="just">
              <a:lnSpc>
                <a:spcPts val="6000"/>
              </a:lnSpc>
            </a:pP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Key-based Partitioning: Ensures all frames from cam_01 always land in Partition 0.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9787" y="3724557"/>
            <a:ext cx="5888425" cy="2837887"/>
            <a:chOff x="0" y="0"/>
            <a:chExt cx="7851233" cy="37838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1233" cy="3783849"/>
            </a:xfrm>
            <a:custGeom>
              <a:avLst/>
              <a:gdLst/>
              <a:ahLst/>
              <a:cxnLst/>
              <a:rect r="r" b="b" t="t" l="l"/>
              <a:pathLst>
                <a:path h="3783849" w="7851233">
                  <a:moveTo>
                    <a:pt x="0" y="0"/>
                  </a:moveTo>
                  <a:lnTo>
                    <a:pt x="7851233" y="0"/>
                  </a:lnTo>
                  <a:lnTo>
                    <a:pt x="7851233" y="3783849"/>
                  </a:lnTo>
                  <a:lnTo>
                    <a:pt x="0" y="3783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7851233" cy="370764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III. STREAM PROCESSOR LAYER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688399"/>
            <a:chOff x="0" y="0"/>
            <a:chExt cx="24066500" cy="2251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2251199"/>
            </a:xfrm>
            <a:custGeom>
              <a:avLst/>
              <a:gdLst/>
              <a:ahLst/>
              <a:cxnLst/>
              <a:rect r="r" b="b" t="t" l="l"/>
              <a:pathLst>
                <a:path h="2251199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2251199"/>
                  </a:lnTo>
                  <a:lnTo>
                    <a:pt x="0" y="2251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219404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III. STREAM PROCESSOR LAYER</a:t>
              </a:r>
            </a:p>
            <a:p>
              <a:pPr algn="l">
                <a:lnSpc>
                  <a:spcPts val="5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3776554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Spark deployment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33892"/>
            <a:ext cx="16230600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Deployment: Single replica Deployment running a containerized PySpark.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ource Management: 1Gi RAM request and 2Gi limit streaming stability.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Ex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ecution Engine: Configured in local[*].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egration Str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ateg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y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Ingestion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Consumes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real-tim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 event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om Kafka.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Sink: St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reams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processed insights int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 Mong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oDB via auth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enticate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connection stri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ngs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688399"/>
            <a:chOff x="0" y="0"/>
            <a:chExt cx="24066500" cy="2251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2251199"/>
            </a:xfrm>
            <a:custGeom>
              <a:avLst/>
              <a:gdLst/>
              <a:ahLst/>
              <a:cxnLst/>
              <a:rect r="r" b="b" t="t" l="l"/>
              <a:pathLst>
                <a:path h="2251199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2251199"/>
                  </a:lnTo>
                  <a:lnTo>
                    <a:pt x="0" y="2251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219404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III. STREAM PROCESSOR LAYER</a:t>
              </a:r>
            </a:p>
            <a:p>
              <a:pPr algn="l">
                <a:lnSpc>
                  <a:spcPts val="54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3776554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transmission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726" y="3096415"/>
            <a:ext cx="3529674" cy="59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726" y="3903483"/>
            <a:ext cx="3529674" cy="69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Deserialization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531726" y="3934290"/>
            <a:ext cx="3529674" cy="0"/>
          </a:xfrm>
          <a:prstGeom prst="line">
            <a:avLst/>
          </a:prstGeom>
          <a:ln cap="flat" w="38100">
            <a:solidFill>
              <a:srgbClr val="E7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31726" y="5165228"/>
            <a:ext cx="3529674" cy="99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Parse JSON and decode Base64 images into tensors.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5901" y="3096415"/>
            <a:ext cx="3630177" cy="59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5901" y="4122558"/>
            <a:ext cx="3825915" cy="4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Configuration Lookup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4585901" y="3915240"/>
            <a:ext cx="3630177" cy="0"/>
          </a:xfrm>
          <a:prstGeom prst="line">
            <a:avLst/>
          </a:prstGeom>
          <a:ln cap="flat" w="38100">
            <a:solidFill>
              <a:srgbClr val="E7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585901" y="5165228"/>
            <a:ext cx="3825915" cy="148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Fetch "Road Masks" from MinIO (cached at executor level).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44041" y="3096415"/>
            <a:ext cx="4375702" cy="59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4041" y="4122558"/>
            <a:ext cx="4375702" cy="4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UDF</a:t>
            </a:r>
          </a:p>
        </p:txBody>
      </p:sp>
      <p:sp>
        <p:nvSpPr>
          <p:cNvPr name="AutoShape 17" id="17"/>
          <p:cNvSpPr/>
          <p:nvPr/>
        </p:nvSpPr>
        <p:spPr>
          <a:xfrm>
            <a:off x="8744041" y="3915240"/>
            <a:ext cx="4375702" cy="0"/>
          </a:xfrm>
          <a:prstGeom prst="line">
            <a:avLst/>
          </a:prstGeom>
          <a:ln cap="flat" w="38100">
            <a:solidFill>
              <a:srgbClr val="E7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8744041" y="5165228"/>
            <a:ext cx="4375702" cy="99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Run algorithms to compute indicators.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56366" y="3096415"/>
            <a:ext cx="4375702" cy="59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56366" y="4122558"/>
            <a:ext cx="4375702" cy="4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Window Aggregation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3456366" y="3915240"/>
            <a:ext cx="4375702" cy="0"/>
          </a:xfrm>
          <a:prstGeom prst="line">
            <a:avLst/>
          </a:prstGeom>
          <a:ln cap="flat" w="38100">
            <a:solidFill>
              <a:srgbClr val="E7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3456366" y="5165228"/>
            <a:ext cx="4375702" cy="148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Aggregate data by 1-minute sliding windows using Watermarking (30s) to handle late-arriving frames.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9787" y="4134165"/>
            <a:ext cx="5888425" cy="2018670"/>
            <a:chOff x="0" y="0"/>
            <a:chExt cx="7851233" cy="2691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1233" cy="2691561"/>
            </a:xfrm>
            <a:custGeom>
              <a:avLst/>
              <a:gdLst/>
              <a:ahLst/>
              <a:cxnLst/>
              <a:rect r="r" b="b" t="t" l="l"/>
              <a:pathLst>
                <a:path h="2691561" w="7851233">
                  <a:moveTo>
                    <a:pt x="0" y="0"/>
                  </a:moveTo>
                  <a:lnTo>
                    <a:pt x="7851233" y="0"/>
                  </a:lnTo>
                  <a:lnTo>
                    <a:pt x="7851233" y="2691561"/>
                  </a:lnTo>
                  <a:lnTo>
                    <a:pt x="0" y="26915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7851233" cy="26153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IV. STORAGE LAYER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Minio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33892"/>
            <a:ext cx="16230600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Deployment: StatefulSet with 1 replica.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Storage: 10Gi Persistent Volume.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Credentials: Root access configured with custom username/password.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Service Str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ateg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y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API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900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 (Cl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rIP)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for program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matic data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ingestion (Producer/Spark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).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Console: Po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9001 (ClusterIP) f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ows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r-b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object ma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nagement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3621" y="1605029"/>
            <a:ext cx="15790751" cy="1220434"/>
            <a:chOff x="0" y="0"/>
            <a:chExt cx="21054335" cy="162724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94955"/>
              <a:ext cx="21054335" cy="1032290"/>
              <a:chOff x="0" y="0"/>
              <a:chExt cx="16723350" cy="8199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437" y="6548"/>
                <a:ext cx="16698430" cy="806794"/>
              </a:xfrm>
              <a:custGeom>
                <a:avLst/>
                <a:gdLst/>
                <a:ahLst/>
                <a:cxnLst/>
                <a:rect r="r" b="b" t="t" l="l"/>
                <a:pathLst>
                  <a:path h="806794" w="16698430">
                    <a:moveTo>
                      <a:pt x="0" y="0"/>
                    </a:moveTo>
                    <a:lnTo>
                      <a:pt x="16698430" y="0"/>
                    </a:lnTo>
                    <a:lnTo>
                      <a:pt x="16698430" y="806794"/>
                    </a:lnTo>
                    <a:lnTo>
                      <a:pt x="0" y="806794"/>
                    </a:lnTo>
                    <a:close/>
                  </a:path>
                </a:pathLst>
              </a:custGeom>
              <a:solidFill>
                <a:srgbClr val="F29C50">
                  <a:alpha val="80392"/>
                </a:srgbClr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723305" cy="819890"/>
              </a:xfrm>
              <a:custGeom>
                <a:avLst/>
                <a:gdLst/>
                <a:ahLst/>
                <a:cxnLst/>
                <a:rect r="r" b="b" t="t" l="l"/>
                <a:pathLst>
                  <a:path h="819890" w="16723305">
                    <a:moveTo>
                      <a:pt x="12437" y="0"/>
                    </a:moveTo>
                    <a:lnTo>
                      <a:pt x="16710867" y="0"/>
                    </a:lnTo>
                    <a:cubicBezTo>
                      <a:pt x="16717699" y="0"/>
                      <a:pt x="16723305" y="2951"/>
                      <a:pt x="16723305" y="6548"/>
                    </a:cubicBezTo>
                    <a:lnTo>
                      <a:pt x="16723305" y="813342"/>
                    </a:lnTo>
                    <a:cubicBezTo>
                      <a:pt x="16723305" y="816939"/>
                      <a:pt x="16717699" y="819890"/>
                      <a:pt x="16710867" y="819890"/>
                    </a:cubicBezTo>
                    <a:lnTo>
                      <a:pt x="12437" y="819890"/>
                    </a:lnTo>
                    <a:cubicBezTo>
                      <a:pt x="5605" y="819890"/>
                      <a:pt x="0" y="816939"/>
                      <a:pt x="0" y="813342"/>
                    </a:cubicBezTo>
                    <a:lnTo>
                      <a:pt x="0" y="6548"/>
                    </a:lnTo>
                    <a:cubicBezTo>
                      <a:pt x="0" y="2951"/>
                      <a:pt x="5605" y="0"/>
                      <a:pt x="12437" y="0"/>
                    </a:cubicBezTo>
                    <a:moveTo>
                      <a:pt x="12437" y="13096"/>
                    </a:moveTo>
                    <a:lnTo>
                      <a:pt x="12437" y="6548"/>
                    </a:lnTo>
                    <a:lnTo>
                      <a:pt x="24874" y="6548"/>
                    </a:lnTo>
                    <a:lnTo>
                      <a:pt x="24874" y="813342"/>
                    </a:lnTo>
                    <a:lnTo>
                      <a:pt x="12437" y="813342"/>
                    </a:lnTo>
                    <a:lnTo>
                      <a:pt x="12437" y="806794"/>
                    </a:lnTo>
                    <a:lnTo>
                      <a:pt x="16710867" y="806794"/>
                    </a:lnTo>
                    <a:lnTo>
                      <a:pt x="16710867" y="813342"/>
                    </a:lnTo>
                    <a:lnTo>
                      <a:pt x="16698429" y="813342"/>
                    </a:lnTo>
                    <a:lnTo>
                      <a:pt x="16698429" y="6548"/>
                    </a:lnTo>
                    <a:lnTo>
                      <a:pt x="16710867" y="6548"/>
                    </a:lnTo>
                    <a:lnTo>
                      <a:pt x="16710867" y="13096"/>
                    </a:lnTo>
                    <a:lnTo>
                      <a:pt x="12437" y="13096"/>
                    </a:lnTo>
                    <a:close/>
                  </a:path>
                </a:pathLst>
              </a:custGeom>
              <a:solidFill>
                <a:srgbClr val="44546A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051148" y="0"/>
              <a:ext cx="18048710" cy="1206423"/>
              <a:chOff x="0" y="0"/>
              <a:chExt cx="14335998" cy="95825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3699" y="6548"/>
                <a:ext cx="14308458" cy="945133"/>
              </a:xfrm>
              <a:custGeom>
                <a:avLst/>
                <a:gdLst/>
                <a:ahLst/>
                <a:cxnLst/>
                <a:rect r="r" b="b" t="t" l="l"/>
                <a:pathLst>
                  <a:path h="945133" w="14308458">
                    <a:moveTo>
                      <a:pt x="0" y="157522"/>
                    </a:moveTo>
                    <a:cubicBezTo>
                      <a:pt x="0" y="70553"/>
                      <a:pt x="149340" y="0"/>
                      <a:pt x="333603" y="0"/>
                    </a:cubicBezTo>
                    <a:lnTo>
                      <a:pt x="13975047" y="0"/>
                    </a:lnTo>
                    <a:cubicBezTo>
                      <a:pt x="14159310" y="0"/>
                      <a:pt x="14308458" y="70553"/>
                      <a:pt x="14308458" y="157522"/>
                    </a:cubicBezTo>
                    <a:lnTo>
                      <a:pt x="14308458" y="787611"/>
                    </a:lnTo>
                    <a:cubicBezTo>
                      <a:pt x="14308458" y="874581"/>
                      <a:pt x="14159117" y="945134"/>
                      <a:pt x="13975047" y="945134"/>
                    </a:cubicBezTo>
                    <a:lnTo>
                      <a:pt x="333603" y="945134"/>
                    </a:lnTo>
                    <a:cubicBezTo>
                      <a:pt x="149340" y="945134"/>
                      <a:pt x="0" y="874581"/>
                      <a:pt x="0" y="7876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336032" cy="958230"/>
              </a:xfrm>
              <a:custGeom>
                <a:avLst/>
                <a:gdLst/>
                <a:ahLst/>
                <a:cxnLst/>
                <a:rect r="r" b="b" t="t" l="l"/>
                <a:pathLst>
                  <a:path h="958230" w="14336032">
                    <a:moveTo>
                      <a:pt x="0" y="164070"/>
                    </a:moveTo>
                    <a:cubicBezTo>
                      <a:pt x="0" y="73412"/>
                      <a:pt x="155514" y="0"/>
                      <a:pt x="347302" y="0"/>
                    </a:cubicBezTo>
                    <a:lnTo>
                      <a:pt x="13988746" y="0"/>
                    </a:lnTo>
                    <a:lnTo>
                      <a:pt x="13988746" y="6548"/>
                    </a:lnTo>
                    <a:lnTo>
                      <a:pt x="13988746" y="0"/>
                    </a:lnTo>
                    <a:cubicBezTo>
                      <a:pt x="14180341" y="0"/>
                      <a:pt x="14336032" y="73412"/>
                      <a:pt x="14336032" y="164070"/>
                    </a:cubicBezTo>
                    <a:lnTo>
                      <a:pt x="14322349" y="164070"/>
                    </a:lnTo>
                    <a:lnTo>
                      <a:pt x="14336032" y="164070"/>
                    </a:lnTo>
                    <a:lnTo>
                      <a:pt x="14336032" y="794159"/>
                    </a:lnTo>
                    <a:lnTo>
                      <a:pt x="14322349" y="794159"/>
                    </a:lnTo>
                    <a:lnTo>
                      <a:pt x="14336032" y="794159"/>
                    </a:lnTo>
                    <a:cubicBezTo>
                      <a:pt x="14336032" y="884818"/>
                      <a:pt x="14180534" y="958230"/>
                      <a:pt x="13988746" y="958230"/>
                    </a:cubicBezTo>
                    <a:lnTo>
                      <a:pt x="13988746" y="951682"/>
                    </a:lnTo>
                    <a:lnTo>
                      <a:pt x="13988746" y="958230"/>
                    </a:lnTo>
                    <a:lnTo>
                      <a:pt x="347302" y="958230"/>
                    </a:lnTo>
                    <a:lnTo>
                      <a:pt x="347302" y="951682"/>
                    </a:lnTo>
                    <a:lnTo>
                      <a:pt x="347302" y="958230"/>
                    </a:lnTo>
                    <a:cubicBezTo>
                      <a:pt x="155707" y="958230"/>
                      <a:pt x="0" y="884818"/>
                      <a:pt x="0" y="794159"/>
                    </a:cubicBezTo>
                    <a:lnTo>
                      <a:pt x="0" y="164070"/>
                    </a:lnTo>
                    <a:lnTo>
                      <a:pt x="13699" y="164070"/>
                    </a:lnTo>
                    <a:lnTo>
                      <a:pt x="0" y="164070"/>
                    </a:lnTo>
                    <a:moveTo>
                      <a:pt x="27398" y="164070"/>
                    </a:moveTo>
                    <a:lnTo>
                      <a:pt x="27398" y="794159"/>
                    </a:lnTo>
                    <a:lnTo>
                      <a:pt x="13699" y="794159"/>
                    </a:lnTo>
                    <a:lnTo>
                      <a:pt x="27398" y="794159"/>
                    </a:lnTo>
                    <a:cubicBezTo>
                      <a:pt x="27398" y="877439"/>
                      <a:pt x="170371" y="945133"/>
                      <a:pt x="347109" y="945133"/>
                    </a:cubicBezTo>
                    <a:lnTo>
                      <a:pt x="13988746" y="945133"/>
                    </a:lnTo>
                    <a:cubicBezTo>
                      <a:pt x="14165484" y="945133"/>
                      <a:pt x="14308457" y="877439"/>
                      <a:pt x="14308457" y="794159"/>
                    </a:cubicBezTo>
                    <a:lnTo>
                      <a:pt x="14308457" y="164070"/>
                    </a:lnTo>
                    <a:cubicBezTo>
                      <a:pt x="14308457" y="80790"/>
                      <a:pt x="14165484" y="13096"/>
                      <a:pt x="13988746" y="13096"/>
                    </a:cubicBezTo>
                    <a:lnTo>
                      <a:pt x="347302" y="13096"/>
                    </a:lnTo>
                    <a:lnTo>
                      <a:pt x="347302" y="6548"/>
                    </a:lnTo>
                    <a:lnTo>
                      <a:pt x="347302" y="13096"/>
                    </a:lnTo>
                    <a:cubicBezTo>
                      <a:pt x="170371" y="13096"/>
                      <a:pt x="27398" y="80790"/>
                      <a:pt x="27398" y="164070"/>
                    </a:cubicBezTo>
                    <a:close/>
                  </a:path>
                </a:pathLst>
              </a:custGeom>
              <a:solidFill>
                <a:srgbClr val="3D4B5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161473" y="58086"/>
              <a:ext cx="17353558" cy="1090251"/>
              <a:chOff x="0" y="0"/>
              <a:chExt cx="13783843" cy="8659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783842" cy="865981"/>
              </a:xfrm>
              <a:custGeom>
                <a:avLst/>
                <a:gdLst/>
                <a:ahLst/>
                <a:cxnLst/>
                <a:rect r="r" b="b" t="t" l="l"/>
                <a:pathLst>
                  <a:path h="865981" w="13783842">
                    <a:moveTo>
                      <a:pt x="0" y="0"/>
                    </a:moveTo>
                    <a:lnTo>
                      <a:pt x="13783842" y="0"/>
                    </a:lnTo>
                    <a:lnTo>
                      <a:pt x="13783842" y="865981"/>
                    </a:lnTo>
                    <a:lnTo>
                      <a:pt x="0" y="8659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38100"/>
                <a:ext cx="13783843" cy="827881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239"/>
                  </a:lnSpc>
                </a:pPr>
                <a:r>
                  <a:rPr lang="en-US" sz="2999" b="true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I. ABOUT OUR PROBLEM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383621" y="3163507"/>
            <a:ext cx="15790751" cy="1220434"/>
            <a:chOff x="0" y="0"/>
            <a:chExt cx="21054335" cy="162724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594955"/>
              <a:ext cx="21054335" cy="1032290"/>
              <a:chOff x="0" y="0"/>
              <a:chExt cx="16723350" cy="8199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437" y="6548"/>
                <a:ext cx="16698430" cy="806794"/>
              </a:xfrm>
              <a:custGeom>
                <a:avLst/>
                <a:gdLst/>
                <a:ahLst/>
                <a:cxnLst/>
                <a:rect r="r" b="b" t="t" l="l"/>
                <a:pathLst>
                  <a:path h="806794" w="16698430">
                    <a:moveTo>
                      <a:pt x="0" y="0"/>
                    </a:moveTo>
                    <a:lnTo>
                      <a:pt x="16698430" y="0"/>
                    </a:lnTo>
                    <a:lnTo>
                      <a:pt x="16698430" y="806794"/>
                    </a:lnTo>
                    <a:lnTo>
                      <a:pt x="0" y="806794"/>
                    </a:lnTo>
                    <a:close/>
                  </a:path>
                </a:pathLst>
              </a:custGeom>
              <a:solidFill>
                <a:srgbClr val="F29C50">
                  <a:alpha val="80392"/>
                </a:srgbClr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723305" cy="819890"/>
              </a:xfrm>
              <a:custGeom>
                <a:avLst/>
                <a:gdLst/>
                <a:ahLst/>
                <a:cxnLst/>
                <a:rect r="r" b="b" t="t" l="l"/>
                <a:pathLst>
                  <a:path h="819890" w="16723305">
                    <a:moveTo>
                      <a:pt x="12437" y="0"/>
                    </a:moveTo>
                    <a:lnTo>
                      <a:pt x="16710867" y="0"/>
                    </a:lnTo>
                    <a:cubicBezTo>
                      <a:pt x="16717699" y="0"/>
                      <a:pt x="16723305" y="2951"/>
                      <a:pt x="16723305" y="6548"/>
                    </a:cubicBezTo>
                    <a:lnTo>
                      <a:pt x="16723305" y="813342"/>
                    </a:lnTo>
                    <a:cubicBezTo>
                      <a:pt x="16723305" y="816939"/>
                      <a:pt x="16717699" y="819890"/>
                      <a:pt x="16710867" y="819890"/>
                    </a:cubicBezTo>
                    <a:lnTo>
                      <a:pt x="12437" y="819890"/>
                    </a:lnTo>
                    <a:cubicBezTo>
                      <a:pt x="5605" y="819890"/>
                      <a:pt x="0" y="816939"/>
                      <a:pt x="0" y="813342"/>
                    </a:cubicBezTo>
                    <a:lnTo>
                      <a:pt x="0" y="6548"/>
                    </a:lnTo>
                    <a:cubicBezTo>
                      <a:pt x="0" y="2951"/>
                      <a:pt x="5605" y="0"/>
                      <a:pt x="12437" y="0"/>
                    </a:cubicBezTo>
                    <a:moveTo>
                      <a:pt x="12437" y="13096"/>
                    </a:moveTo>
                    <a:lnTo>
                      <a:pt x="12437" y="6548"/>
                    </a:lnTo>
                    <a:lnTo>
                      <a:pt x="24874" y="6548"/>
                    </a:lnTo>
                    <a:lnTo>
                      <a:pt x="24874" y="813342"/>
                    </a:lnTo>
                    <a:lnTo>
                      <a:pt x="12437" y="813342"/>
                    </a:lnTo>
                    <a:lnTo>
                      <a:pt x="12437" y="806794"/>
                    </a:lnTo>
                    <a:lnTo>
                      <a:pt x="16710867" y="806794"/>
                    </a:lnTo>
                    <a:lnTo>
                      <a:pt x="16710867" y="813342"/>
                    </a:lnTo>
                    <a:lnTo>
                      <a:pt x="16698429" y="813342"/>
                    </a:lnTo>
                    <a:lnTo>
                      <a:pt x="16698429" y="6548"/>
                    </a:lnTo>
                    <a:lnTo>
                      <a:pt x="16710867" y="6548"/>
                    </a:lnTo>
                    <a:lnTo>
                      <a:pt x="16710867" y="13096"/>
                    </a:lnTo>
                    <a:lnTo>
                      <a:pt x="12437" y="13096"/>
                    </a:lnTo>
                    <a:close/>
                  </a:path>
                </a:pathLst>
              </a:custGeom>
              <a:solidFill>
                <a:srgbClr val="44546A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051148" y="0"/>
              <a:ext cx="18048710" cy="1206423"/>
              <a:chOff x="0" y="0"/>
              <a:chExt cx="14335998" cy="95825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3699" y="6548"/>
                <a:ext cx="14308458" cy="945133"/>
              </a:xfrm>
              <a:custGeom>
                <a:avLst/>
                <a:gdLst/>
                <a:ahLst/>
                <a:cxnLst/>
                <a:rect r="r" b="b" t="t" l="l"/>
                <a:pathLst>
                  <a:path h="945133" w="14308458">
                    <a:moveTo>
                      <a:pt x="0" y="157522"/>
                    </a:moveTo>
                    <a:cubicBezTo>
                      <a:pt x="0" y="70553"/>
                      <a:pt x="149340" y="0"/>
                      <a:pt x="333603" y="0"/>
                    </a:cubicBezTo>
                    <a:lnTo>
                      <a:pt x="13975047" y="0"/>
                    </a:lnTo>
                    <a:cubicBezTo>
                      <a:pt x="14159310" y="0"/>
                      <a:pt x="14308458" y="70553"/>
                      <a:pt x="14308458" y="157522"/>
                    </a:cubicBezTo>
                    <a:lnTo>
                      <a:pt x="14308458" y="787611"/>
                    </a:lnTo>
                    <a:cubicBezTo>
                      <a:pt x="14308458" y="874581"/>
                      <a:pt x="14159117" y="945134"/>
                      <a:pt x="13975047" y="945134"/>
                    </a:cubicBezTo>
                    <a:lnTo>
                      <a:pt x="333603" y="945134"/>
                    </a:lnTo>
                    <a:cubicBezTo>
                      <a:pt x="149340" y="945134"/>
                      <a:pt x="0" y="874581"/>
                      <a:pt x="0" y="7876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336032" cy="958230"/>
              </a:xfrm>
              <a:custGeom>
                <a:avLst/>
                <a:gdLst/>
                <a:ahLst/>
                <a:cxnLst/>
                <a:rect r="r" b="b" t="t" l="l"/>
                <a:pathLst>
                  <a:path h="958230" w="14336032">
                    <a:moveTo>
                      <a:pt x="0" y="164070"/>
                    </a:moveTo>
                    <a:cubicBezTo>
                      <a:pt x="0" y="73412"/>
                      <a:pt x="155514" y="0"/>
                      <a:pt x="347302" y="0"/>
                    </a:cubicBezTo>
                    <a:lnTo>
                      <a:pt x="13988746" y="0"/>
                    </a:lnTo>
                    <a:lnTo>
                      <a:pt x="13988746" y="6548"/>
                    </a:lnTo>
                    <a:lnTo>
                      <a:pt x="13988746" y="0"/>
                    </a:lnTo>
                    <a:cubicBezTo>
                      <a:pt x="14180341" y="0"/>
                      <a:pt x="14336032" y="73412"/>
                      <a:pt x="14336032" y="164070"/>
                    </a:cubicBezTo>
                    <a:lnTo>
                      <a:pt x="14322349" y="164070"/>
                    </a:lnTo>
                    <a:lnTo>
                      <a:pt x="14336032" y="164070"/>
                    </a:lnTo>
                    <a:lnTo>
                      <a:pt x="14336032" y="794159"/>
                    </a:lnTo>
                    <a:lnTo>
                      <a:pt x="14322349" y="794159"/>
                    </a:lnTo>
                    <a:lnTo>
                      <a:pt x="14336032" y="794159"/>
                    </a:lnTo>
                    <a:cubicBezTo>
                      <a:pt x="14336032" y="884818"/>
                      <a:pt x="14180534" y="958230"/>
                      <a:pt x="13988746" y="958230"/>
                    </a:cubicBezTo>
                    <a:lnTo>
                      <a:pt x="13988746" y="951682"/>
                    </a:lnTo>
                    <a:lnTo>
                      <a:pt x="13988746" y="958230"/>
                    </a:lnTo>
                    <a:lnTo>
                      <a:pt x="347302" y="958230"/>
                    </a:lnTo>
                    <a:lnTo>
                      <a:pt x="347302" y="951682"/>
                    </a:lnTo>
                    <a:lnTo>
                      <a:pt x="347302" y="958230"/>
                    </a:lnTo>
                    <a:cubicBezTo>
                      <a:pt x="155707" y="958230"/>
                      <a:pt x="0" y="884818"/>
                      <a:pt x="0" y="794159"/>
                    </a:cubicBezTo>
                    <a:lnTo>
                      <a:pt x="0" y="164070"/>
                    </a:lnTo>
                    <a:lnTo>
                      <a:pt x="13699" y="164070"/>
                    </a:lnTo>
                    <a:lnTo>
                      <a:pt x="0" y="164070"/>
                    </a:lnTo>
                    <a:moveTo>
                      <a:pt x="27398" y="164070"/>
                    </a:moveTo>
                    <a:lnTo>
                      <a:pt x="27398" y="794159"/>
                    </a:lnTo>
                    <a:lnTo>
                      <a:pt x="13699" y="794159"/>
                    </a:lnTo>
                    <a:lnTo>
                      <a:pt x="27398" y="794159"/>
                    </a:lnTo>
                    <a:cubicBezTo>
                      <a:pt x="27398" y="877439"/>
                      <a:pt x="170371" y="945133"/>
                      <a:pt x="347109" y="945133"/>
                    </a:cubicBezTo>
                    <a:lnTo>
                      <a:pt x="13988746" y="945133"/>
                    </a:lnTo>
                    <a:cubicBezTo>
                      <a:pt x="14165484" y="945133"/>
                      <a:pt x="14308457" y="877439"/>
                      <a:pt x="14308457" y="794159"/>
                    </a:cubicBezTo>
                    <a:lnTo>
                      <a:pt x="14308457" y="164070"/>
                    </a:lnTo>
                    <a:cubicBezTo>
                      <a:pt x="14308457" y="80790"/>
                      <a:pt x="14165484" y="13096"/>
                      <a:pt x="13988746" y="13096"/>
                    </a:cubicBezTo>
                    <a:lnTo>
                      <a:pt x="347302" y="13096"/>
                    </a:lnTo>
                    <a:lnTo>
                      <a:pt x="347302" y="6548"/>
                    </a:lnTo>
                    <a:lnTo>
                      <a:pt x="347302" y="13096"/>
                    </a:lnTo>
                    <a:cubicBezTo>
                      <a:pt x="170371" y="13096"/>
                      <a:pt x="27398" y="80790"/>
                      <a:pt x="27398" y="164070"/>
                    </a:cubicBezTo>
                    <a:close/>
                  </a:path>
                </a:pathLst>
              </a:custGeom>
              <a:solidFill>
                <a:srgbClr val="3D4B5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161473" y="58086"/>
              <a:ext cx="17938385" cy="1090251"/>
              <a:chOff x="0" y="0"/>
              <a:chExt cx="14248367" cy="86598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248368" cy="865981"/>
              </a:xfrm>
              <a:custGeom>
                <a:avLst/>
                <a:gdLst/>
                <a:ahLst/>
                <a:cxnLst/>
                <a:rect r="r" b="b" t="t" l="l"/>
                <a:pathLst>
                  <a:path h="865981" w="14248368">
                    <a:moveTo>
                      <a:pt x="0" y="0"/>
                    </a:moveTo>
                    <a:lnTo>
                      <a:pt x="14248368" y="0"/>
                    </a:lnTo>
                    <a:lnTo>
                      <a:pt x="14248368" y="865981"/>
                    </a:lnTo>
                    <a:lnTo>
                      <a:pt x="0" y="8659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38100"/>
                <a:ext cx="14248367" cy="827881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239"/>
                  </a:lnSpc>
                </a:pPr>
                <a:r>
                  <a:rPr lang="en-US" sz="2999" b="true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II. DATA INGESTION LAYER</a:t>
                </a: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303456" y="4721984"/>
            <a:ext cx="15951081" cy="1226733"/>
            <a:chOff x="0" y="0"/>
            <a:chExt cx="21268108" cy="16356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603353"/>
              <a:ext cx="21054335" cy="1032290"/>
              <a:chOff x="0" y="0"/>
              <a:chExt cx="16723350" cy="81994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437" y="6548"/>
                <a:ext cx="16698430" cy="806794"/>
              </a:xfrm>
              <a:custGeom>
                <a:avLst/>
                <a:gdLst/>
                <a:ahLst/>
                <a:cxnLst/>
                <a:rect r="r" b="b" t="t" l="l"/>
                <a:pathLst>
                  <a:path h="806794" w="16698430">
                    <a:moveTo>
                      <a:pt x="0" y="0"/>
                    </a:moveTo>
                    <a:lnTo>
                      <a:pt x="16698430" y="0"/>
                    </a:lnTo>
                    <a:lnTo>
                      <a:pt x="16698430" y="806794"/>
                    </a:lnTo>
                    <a:lnTo>
                      <a:pt x="0" y="806794"/>
                    </a:lnTo>
                    <a:close/>
                  </a:path>
                </a:pathLst>
              </a:custGeom>
              <a:solidFill>
                <a:srgbClr val="F29C50">
                  <a:alpha val="80784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6723305" cy="819890"/>
              </a:xfrm>
              <a:custGeom>
                <a:avLst/>
                <a:gdLst/>
                <a:ahLst/>
                <a:cxnLst/>
                <a:rect r="r" b="b" t="t" l="l"/>
                <a:pathLst>
                  <a:path h="819890" w="16723305">
                    <a:moveTo>
                      <a:pt x="12437" y="0"/>
                    </a:moveTo>
                    <a:lnTo>
                      <a:pt x="16710867" y="0"/>
                    </a:lnTo>
                    <a:cubicBezTo>
                      <a:pt x="16717699" y="0"/>
                      <a:pt x="16723305" y="2951"/>
                      <a:pt x="16723305" y="6548"/>
                    </a:cubicBezTo>
                    <a:lnTo>
                      <a:pt x="16723305" y="813342"/>
                    </a:lnTo>
                    <a:cubicBezTo>
                      <a:pt x="16723305" y="816939"/>
                      <a:pt x="16717699" y="819890"/>
                      <a:pt x="16710867" y="819890"/>
                    </a:cubicBezTo>
                    <a:lnTo>
                      <a:pt x="12437" y="819890"/>
                    </a:lnTo>
                    <a:cubicBezTo>
                      <a:pt x="5605" y="819890"/>
                      <a:pt x="0" y="816939"/>
                      <a:pt x="0" y="813342"/>
                    </a:cubicBezTo>
                    <a:lnTo>
                      <a:pt x="0" y="6548"/>
                    </a:lnTo>
                    <a:cubicBezTo>
                      <a:pt x="0" y="2951"/>
                      <a:pt x="5605" y="0"/>
                      <a:pt x="12437" y="0"/>
                    </a:cubicBezTo>
                    <a:moveTo>
                      <a:pt x="12437" y="13096"/>
                    </a:moveTo>
                    <a:lnTo>
                      <a:pt x="12437" y="6548"/>
                    </a:lnTo>
                    <a:lnTo>
                      <a:pt x="24874" y="6548"/>
                    </a:lnTo>
                    <a:lnTo>
                      <a:pt x="24874" y="813342"/>
                    </a:lnTo>
                    <a:lnTo>
                      <a:pt x="12437" y="813342"/>
                    </a:lnTo>
                    <a:lnTo>
                      <a:pt x="12437" y="806794"/>
                    </a:lnTo>
                    <a:lnTo>
                      <a:pt x="16710867" y="806794"/>
                    </a:lnTo>
                    <a:lnTo>
                      <a:pt x="16710867" y="813342"/>
                    </a:lnTo>
                    <a:lnTo>
                      <a:pt x="16698429" y="813342"/>
                    </a:lnTo>
                    <a:lnTo>
                      <a:pt x="16698429" y="6548"/>
                    </a:lnTo>
                    <a:lnTo>
                      <a:pt x="16710867" y="6548"/>
                    </a:lnTo>
                    <a:lnTo>
                      <a:pt x="16710867" y="13096"/>
                    </a:lnTo>
                    <a:lnTo>
                      <a:pt x="12437" y="13096"/>
                    </a:lnTo>
                    <a:close/>
                  </a:path>
                </a:pathLst>
              </a:custGeom>
              <a:solidFill>
                <a:srgbClr val="44546A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051148" y="0"/>
              <a:ext cx="18048710" cy="1206423"/>
              <a:chOff x="0" y="0"/>
              <a:chExt cx="14335998" cy="9582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3699" y="6548"/>
                <a:ext cx="14308458" cy="945133"/>
              </a:xfrm>
              <a:custGeom>
                <a:avLst/>
                <a:gdLst/>
                <a:ahLst/>
                <a:cxnLst/>
                <a:rect r="r" b="b" t="t" l="l"/>
                <a:pathLst>
                  <a:path h="945133" w="14308458">
                    <a:moveTo>
                      <a:pt x="0" y="157522"/>
                    </a:moveTo>
                    <a:cubicBezTo>
                      <a:pt x="0" y="70553"/>
                      <a:pt x="149340" y="0"/>
                      <a:pt x="333603" y="0"/>
                    </a:cubicBezTo>
                    <a:lnTo>
                      <a:pt x="13975047" y="0"/>
                    </a:lnTo>
                    <a:cubicBezTo>
                      <a:pt x="14159310" y="0"/>
                      <a:pt x="14308458" y="70553"/>
                      <a:pt x="14308458" y="157522"/>
                    </a:cubicBezTo>
                    <a:lnTo>
                      <a:pt x="14308458" y="787611"/>
                    </a:lnTo>
                    <a:cubicBezTo>
                      <a:pt x="14308458" y="874581"/>
                      <a:pt x="14159117" y="945134"/>
                      <a:pt x="13975047" y="945134"/>
                    </a:cubicBezTo>
                    <a:lnTo>
                      <a:pt x="333603" y="945134"/>
                    </a:lnTo>
                    <a:cubicBezTo>
                      <a:pt x="149340" y="945134"/>
                      <a:pt x="0" y="874581"/>
                      <a:pt x="0" y="7876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336032" cy="958230"/>
              </a:xfrm>
              <a:custGeom>
                <a:avLst/>
                <a:gdLst/>
                <a:ahLst/>
                <a:cxnLst/>
                <a:rect r="r" b="b" t="t" l="l"/>
                <a:pathLst>
                  <a:path h="958230" w="14336032">
                    <a:moveTo>
                      <a:pt x="0" y="164070"/>
                    </a:moveTo>
                    <a:cubicBezTo>
                      <a:pt x="0" y="73412"/>
                      <a:pt x="155514" y="0"/>
                      <a:pt x="347302" y="0"/>
                    </a:cubicBezTo>
                    <a:lnTo>
                      <a:pt x="13988746" y="0"/>
                    </a:lnTo>
                    <a:lnTo>
                      <a:pt x="13988746" y="6548"/>
                    </a:lnTo>
                    <a:lnTo>
                      <a:pt x="13988746" y="0"/>
                    </a:lnTo>
                    <a:cubicBezTo>
                      <a:pt x="14180341" y="0"/>
                      <a:pt x="14336032" y="73412"/>
                      <a:pt x="14336032" y="164070"/>
                    </a:cubicBezTo>
                    <a:lnTo>
                      <a:pt x="14322349" y="164070"/>
                    </a:lnTo>
                    <a:lnTo>
                      <a:pt x="14336032" y="164070"/>
                    </a:lnTo>
                    <a:lnTo>
                      <a:pt x="14336032" y="794159"/>
                    </a:lnTo>
                    <a:lnTo>
                      <a:pt x="14322349" y="794159"/>
                    </a:lnTo>
                    <a:lnTo>
                      <a:pt x="14336032" y="794159"/>
                    </a:lnTo>
                    <a:cubicBezTo>
                      <a:pt x="14336032" y="884818"/>
                      <a:pt x="14180534" y="958230"/>
                      <a:pt x="13988746" y="958230"/>
                    </a:cubicBezTo>
                    <a:lnTo>
                      <a:pt x="13988746" y="951682"/>
                    </a:lnTo>
                    <a:lnTo>
                      <a:pt x="13988746" y="958230"/>
                    </a:lnTo>
                    <a:lnTo>
                      <a:pt x="347302" y="958230"/>
                    </a:lnTo>
                    <a:lnTo>
                      <a:pt x="347302" y="951682"/>
                    </a:lnTo>
                    <a:lnTo>
                      <a:pt x="347302" y="958230"/>
                    </a:lnTo>
                    <a:cubicBezTo>
                      <a:pt x="155707" y="958230"/>
                      <a:pt x="0" y="884818"/>
                      <a:pt x="0" y="794159"/>
                    </a:cubicBezTo>
                    <a:lnTo>
                      <a:pt x="0" y="164070"/>
                    </a:lnTo>
                    <a:lnTo>
                      <a:pt x="13699" y="164070"/>
                    </a:lnTo>
                    <a:lnTo>
                      <a:pt x="0" y="164070"/>
                    </a:lnTo>
                    <a:moveTo>
                      <a:pt x="27398" y="164070"/>
                    </a:moveTo>
                    <a:lnTo>
                      <a:pt x="27398" y="794159"/>
                    </a:lnTo>
                    <a:lnTo>
                      <a:pt x="13699" y="794159"/>
                    </a:lnTo>
                    <a:lnTo>
                      <a:pt x="27398" y="794159"/>
                    </a:lnTo>
                    <a:cubicBezTo>
                      <a:pt x="27398" y="877439"/>
                      <a:pt x="170371" y="945133"/>
                      <a:pt x="347109" y="945133"/>
                    </a:cubicBezTo>
                    <a:lnTo>
                      <a:pt x="13988746" y="945133"/>
                    </a:lnTo>
                    <a:cubicBezTo>
                      <a:pt x="14165484" y="945133"/>
                      <a:pt x="14308457" y="877439"/>
                      <a:pt x="14308457" y="794159"/>
                    </a:cubicBezTo>
                    <a:lnTo>
                      <a:pt x="14308457" y="164070"/>
                    </a:lnTo>
                    <a:cubicBezTo>
                      <a:pt x="14308457" y="80790"/>
                      <a:pt x="14165484" y="13096"/>
                      <a:pt x="13988746" y="13096"/>
                    </a:cubicBezTo>
                    <a:lnTo>
                      <a:pt x="347302" y="13096"/>
                    </a:lnTo>
                    <a:lnTo>
                      <a:pt x="347302" y="6548"/>
                    </a:lnTo>
                    <a:lnTo>
                      <a:pt x="347302" y="13096"/>
                    </a:lnTo>
                    <a:cubicBezTo>
                      <a:pt x="170371" y="13096"/>
                      <a:pt x="27398" y="80790"/>
                      <a:pt x="27398" y="164070"/>
                    </a:cubicBezTo>
                    <a:close/>
                  </a:path>
                </a:pathLst>
              </a:custGeom>
              <a:solidFill>
                <a:srgbClr val="3D4B5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161473" y="58086"/>
              <a:ext cx="20106635" cy="1090251"/>
              <a:chOff x="0" y="0"/>
              <a:chExt cx="15970597" cy="86598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970597" cy="865981"/>
              </a:xfrm>
              <a:custGeom>
                <a:avLst/>
                <a:gdLst/>
                <a:ahLst/>
                <a:cxnLst/>
                <a:rect r="r" b="b" t="t" l="l"/>
                <a:pathLst>
                  <a:path h="865981" w="15970597">
                    <a:moveTo>
                      <a:pt x="0" y="0"/>
                    </a:moveTo>
                    <a:lnTo>
                      <a:pt x="15970597" y="0"/>
                    </a:lnTo>
                    <a:lnTo>
                      <a:pt x="15970597" y="865981"/>
                    </a:lnTo>
                    <a:lnTo>
                      <a:pt x="0" y="8659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38100"/>
                <a:ext cx="15970597" cy="827881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239"/>
                  </a:lnSpc>
                </a:pPr>
                <a:r>
                  <a:rPr lang="en-US" sz="2999" b="true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III. STREAMING PROCESSING LAYER</a:t>
                </a: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29092" y="0"/>
            <a:ext cx="17292166" cy="1002665"/>
            <a:chOff x="0" y="0"/>
            <a:chExt cx="23056221" cy="133688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056221" cy="1336887"/>
            </a:xfrm>
            <a:custGeom>
              <a:avLst/>
              <a:gdLst/>
              <a:ahLst/>
              <a:cxnLst/>
              <a:rect r="r" b="b" t="t" l="l"/>
              <a:pathLst>
                <a:path h="1336887" w="23056221">
                  <a:moveTo>
                    <a:pt x="0" y="0"/>
                  </a:moveTo>
                  <a:lnTo>
                    <a:pt x="23056221" y="0"/>
                  </a:lnTo>
                  <a:lnTo>
                    <a:pt x="23056221" y="1336887"/>
                  </a:lnTo>
                  <a:lnTo>
                    <a:pt x="0" y="1336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23056221" cy="1336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TABLE OF CONTENTS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03456" y="6286761"/>
            <a:ext cx="15951081" cy="1226733"/>
            <a:chOff x="0" y="0"/>
            <a:chExt cx="21268108" cy="1635644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603353"/>
              <a:ext cx="21054335" cy="1032290"/>
              <a:chOff x="0" y="0"/>
              <a:chExt cx="16723350" cy="819943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2437" y="6548"/>
                <a:ext cx="16698430" cy="806794"/>
              </a:xfrm>
              <a:custGeom>
                <a:avLst/>
                <a:gdLst/>
                <a:ahLst/>
                <a:cxnLst/>
                <a:rect r="r" b="b" t="t" l="l"/>
                <a:pathLst>
                  <a:path h="806794" w="16698430">
                    <a:moveTo>
                      <a:pt x="0" y="0"/>
                    </a:moveTo>
                    <a:lnTo>
                      <a:pt x="16698430" y="0"/>
                    </a:lnTo>
                    <a:lnTo>
                      <a:pt x="16698430" y="806794"/>
                    </a:lnTo>
                    <a:lnTo>
                      <a:pt x="0" y="806794"/>
                    </a:lnTo>
                    <a:close/>
                  </a:path>
                </a:pathLst>
              </a:custGeom>
              <a:solidFill>
                <a:srgbClr val="F29C50">
                  <a:alpha val="80784"/>
                </a:srgbClr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6723305" cy="819890"/>
              </a:xfrm>
              <a:custGeom>
                <a:avLst/>
                <a:gdLst/>
                <a:ahLst/>
                <a:cxnLst/>
                <a:rect r="r" b="b" t="t" l="l"/>
                <a:pathLst>
                  <a:path h="819890" w="16723305">
                    <a:moveTo>
                      <a:pt x="12437" y="0"/>
                    </a:moveTo>
                    <a:lnTo>
                      <a:pt x="16710867" y="0"/>
                    </a:lnTo>
                    <a:cubicBezTo>
                      <a:pt x="16717699" y="0"/>
                      <a:pt x="16723305" y="2951"/>
                      <a:pt x="16723305" y="6548"/>
                    </a:cubicBezTo>
                    <a:lnTo>
                      <a:pt x="16723305" y="813342"/>
                    </a:lnTo>
                    <a:cubicBezTo>
                      <a:pt x="16723305" y="816939"/>
                      <a:pt x="16717699" y="819890"/>
                      <a:pt x="16710867" y="819890"/>
                    </a:cubicBezTo>
                    <a:lnTo>
                      <a:pt x="12437" y="819890"/>
                    </a:lnTo>
                    <a:cubicBezTo>
                      <a:pt x="5605" y="819890"/>
                      <a:pt x="0" y="816939"/>
                      <a:pt x="0" y="813342"/>
                    </a:cubicBezTo>
                    <a:lnTo>
                      <a:pt x="0" y="6548"/>
                    </a:lnTo>
                    <a:cubicBezTo>
                      <a:pt x="0" y="2951"/>
                      <a:pt x="5605" y="0"/>
                      <a:pt x="12437" y="0"/>
                    </a:cubicBezTo>
                    <a:moveTo>
                      <a:pt x="12437" y="13096"/>
                    </a:moveTo>
                    <a:lnTo>
                      <a:pt x="12437" y="6548"/>
                    </a:lnTo>
                    <a:lnTo>
                      <a:pt x="24874" y="6548"/>
                    </a:lnTo>
                    <a:lnTo>
                      <a:pt x="24874" y="813342"/>
                    </a:lnTo>
                    <a:lnTo>
                      <a:pt x="12437" y="813342"/>
                    </a:lnTo>
                    <a:lnTo>
                      <a:pt x="12437" y="806794"/>
                    </a:lnTo>
                    <a:lnTo>
                      <a:pt x="16710867" y="806794"/>
                    </a:lnTo>
                    <a:lnTo>
                      <a:pt x="16710867" y="813342"/>
                    </a:lnTo>
                    <a:lnTo>
                      <a:pt x="16698429" y="813342"/>
                    </a:lnTo>
                    <a:lnTo>
                      <a:pt x="16698429" y="6548"/>
                    </a:lnTo>
                    <a:lnTo>
                      <a:pt x="16710867" y="6548"/>
                    </a:lnTo>
                    <a:lnTo>
                      <a:pt x="16710867" y="13096"/>
                    </a:lnTo>
                    <a:lnTo>
                      <a:pt x="12437" y="13096"/>
                    </a:lnTo>
                    <a:close/>
                  </a:path>
                </a:pathLst>
              </a:custGeom>
              <a:solidFill>
                <a:srgbClr val="44546A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1051148" y="0"/>
              <a:ext cx="18048710" cy="1206423"/>
              <a:chOff x="0" y="0"/>
              <a:chExt cx="14335998" cy="95825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3699" y="6548"/>
                <a:ext cx="14308458" cy="945133"/>
              </a:xfrm>
              <a:custGeom>
                <a:avLst/>
                <a:gdLst/>
                <a:ahLst/>
                <a:cxnLst/>
                <a:rect r="r" b="b" t="t" l="l"/>
                <a:pathLst>
                  <a:path h="945133" w="14308458">
                    <a:moveTo>
                      <a:pt x="0" y="157522"/>
                    </a:moveTo>
                    <a:cubicBezTo>
                      <a:pt x="0" y="70553"/>
                      <a:pt x="149340" y="0"/>
                      <a:pt x="333603" y="0"/>
                    </a:cubicBezTo>
                    <a:lnTo>
                      <a:pt x="13975047" y="0"/>
                    </a:lnTo>
                    <a:cubicBezTo>
                      <a:pt x="14159310" y="0"/>
                      <a:pt x="14308458" y="70553"/>
                      <a:pt x="14308458" y="157522"/>
                    </a:cubicBezTo>
                    <a:lnTo>
                      <a:pt x="14308458" y="787611"/>
                    </a:lnTo>
                    <a:cubicBezTo>
                      <a:pt x="14308458" y="874581"/>
                      <a:pt x="14159117" y="945134"/>
                      <a:pt x="13975047" y="945134"/>
                    </a:cubicBezTo>
                    <a:lnTo>
                      <a:pt x="333603" y="945134"/>
                    </a:lnTo>
                    <a:cubicBezTo>
                      <a:pt x="149340" y="945134"/>
                      <a:pt x="0" y="874581"/>
                      <a:pt x="0" y="7876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4336032" cy="958230"/>
              </a:xfrm>
              <a:custGeom>
                <a:avLst/>
                <a:gdLst/>
                <a:ahLst/>
                <a:cxnLst/>
                <a:rect r="r" b="b" t="t" l="l"/>
                <a:pathLst>
                  <a:path h="958230" w="14336032">
                    <a:moveTo>
                      <a:pt x="0" y="164070"/>
                    </a:moveTo>
                    <a:cubicBezTo>
                      <a:pt x="0" y="73412"/>
                      <a:pt x="155514" y="0"/>
                      <a:pt x="347302" y="0"/>
                    </a:cubicBezTo>
                    <a:lnTo>
                      <a:pt x="13988746" y="0"/>
                    </a:lnTo>
                    <a:lnTo>
                      <a:pt x="13988746" y="6548"/>
                    </a:lnTo>
                    <a:lnTo>
                      <a:pt x="13988746" y="0"/>
                    </a:lnTo>
                    <a:cubicBezTo>
                      <a:pt x="14180341" y="0"/>
                      <a:pt x="14336032" y="73412"/>
                      <a:pt x="14336032" y="164070"/>
                    </a:cubicBezTo>
                    <a:lnTo>
                      <a:pt x="14322349" y="164070"/>
                    </a:lnTo>
                    <a:lnTo>
                      <a:pt x="14336032" y="164070"/>
                    </a:lnTo>
                    <a:lnTo>
                      <a:pt x="14336032" y="794159"/>
                    </a:lnTo>
                    <a:lnTo>
                      <a:pt x="14322349" y="794159"/>
                    </a:lnTo>
                    <a:lnTo>
                      <a:pt x="14336032" y="794159"/>
                    </a:lnTo>
                    <a:cubicBezTo>
                      <a:pt x="14336032" y="884818"/>
                      <a:pt x="14180534" y="958230"/>
                      <a:pt x="13988746" y="958230"/>
                    </a:cubicBezTo>
                    <a:lnTo>
                      <a:pt x="13988746" y="951682"/>
                    </a:lnTo>
                    <a:lnTo>
                      <a:pt x="13988746" y="958230"/>
                    </a:lnTo>
                    <a:lnTo>
                      <a:pt x="347302" y="958230"/>
                    </a:lnTo>
                    <a:lnTo>
                      <a:pt x="347302" y="951682"/>
                    </a:lnTo>
                    <a:lnTo>
                      <a:pt x="347302" y="958230"/>
                    </a:lnTo>
                    <a:cubicBezTo>
                      <a:pt x="155707" y="958230"/>
                      <a:pt x="0" y="884818"/>
                      <a:pt x="0" y="794159"/>
                    </a:cubicBezTo>
                    <a:lnTo>
                      <a:pt x="0" y="164070"/>
                    </a:lnTo>
                    <a:lnTo>
                      <a:pt x="13699" y="164070"/>
                    </a:lnTo>
                    <a:lnTo>
                      <a:pt x="0" y="164070"/>
                    </a:lnTo>
                    <a:moveTo>
                      <a:pt x="27398" y="164070"/>
                    </a:moveTo>
                    <a:lnTo>
                      <a:pt x="27398" y="794159"/>
                    </a:lnTo>
                    <a:lnTo>
                      <a:pt x="13699" y="794159"/>
                    </a:lnTo>
                    <a:lnTo>
                      <a:pt x="27398" y="794159"/>
                    </a:lnTo>
                    <a:cubicBezTo>
                      <a:pt x="27398" y="877439"/>
                      <a:pt x="170371" y="945133"/>
                      <a:pt x="347109" y="945133"/>
                    </a:cubicBezTo>
                    <a:lnTo>
                      <a:pt x="13988746" y="945133"/>
                    </a:lnTo>
                    <a:cubicBezTo>
                      <a:pt x="14165484" y="945133"/>
                      <a:pt x="14308457" y="877439"/>
                      <a:pt x="14308457" y="794159"/>
                    </a:cubicBezTo>
                    <a:lnTo>
                      <a:pt x="14308457" y="164070"/>
                    </a:lnTo>
                    <a:cubicBezTo>
                      <a:pt x="14308457" y="80790"/>
                      <a:pt x="14165484" y="13096"/>
                      <a:pt x="13988746" y="13096"/>
                    </a:cubicBezTo>
                    <a:lnTo>
                      <a:pt x="347302" y="13096"/>
                    </a:lnTo>
                    <a:lnTo>
                      <a:pt x="347302" y="6548"/>
                    </a:lnTo>
                    <a:lnTo>
                      <a:pt x="347302" y="13096"/>
                    </a:lnTo>
                    <a:cubicBezTo>
                      <a:pt x="170371" y="13096"/>
                      <a:pt x="27398" y="80790"/>
                      <a:pt x="27398" y="164070"/>
                    </a:cubicBezTo>
                    <a:close/>
                  </a:path>
                </a:pathLst>
              </a:custGeom>
              <a:solidFill>
                <a:srgbClr val="3D4B5F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1161473" y="58086"/>
              <a:ext cx="20106635" cy="1090251"/>
              <a:chOff x="0" y="0"/>
              <a:chExt cx="15970597" cy="86598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5970597" cy="865981"/>
              </a:xfrm>
              <a:custGeom>
                <a:avLst/>
                <a:gdLst/>
                <a:ahLst/>
                <a:cxnLst/>
                <a:rect r="r" b="b" t="t" l="l"/>
                <a:pathLst>
                  <a:path h="865981" w="15970597">
                    <a:moveTo>
                      <a:pt x="0" y="0"/>
                    </a:moveTo>
                    <a:lnTo>
                      <a:pt x="15970597" y="0"/>
                    </a:lnTo>
                    <a:lnTo>
                      <a:pt x="15970597" y="865981"/>
                    </a:lnTo>
                    <a:lnTo>
                      <a:pt x="0" y="8659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38100"/>
                <a:ext cx="15970597" cy="827881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239"/>
                  </a:lnSpc>
                </a:pPr>
                <a:r>
                  <a:rPr lang="en-US" sz="2999" b="true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IV. STORAGE LAYER</a:t>
                </a: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308219" y="7851537"/>
            <a:ext cx="15941556" cy="1226733"/>
            <a:chOff x="0" y="0"/>
            <a:chExt cx="21255408" cy="163564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603353"/>
              <a:ext cx="21054335" cy="1032290"/>
              <a:chOff x="0" y="0"/>
              <a:chExt cx="16723350" cy="81994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2437" y="6548"/>
                <a:ext cx="16698430" cy="806794"/>
              </a:xfrm>
              <a:custGeom>
                <a:avLst/>
                <a:gdLst/>
                <a:ahLst/>
                <a:cxnLst/>
                <a:rect r="r" b="b" t="t" l="l"/>
                <a:pathLst>
                  <a:path h="806794" w="16698430">
                    <a:moveTo>
                      <a:pt x="0" y="0"/>
                    </a:moveTo>
                    <a:lnTo>
                      <a:pt x="16698430" y="0"/>
                    </a:lnTo>
                    <a:lnTo>
                      <a:pt x="16698430" y="806794"/>
                    </a:lnTo>
                    <a:lnTo>
                      <a:pt x="0" y="806794"/>
                    </a:lnTo>
                    <a:close/>
                  </a:path>
                </a:pathLst>
              </a:custGeom>
              <a:solidFill>
                <a:srgbClr val="F29C50">
                  <a:alpha val="80784"/>
                </a:srgbClr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6723305" cy="819890"/>
              </a:xfrm>
              <a:custGeom>
                <a:avLst/>
                <a:gdLst/>
                <a:ahLst/>
                <a:cxnLst/>
                <a:rect r="r" b="b" t="t" l="l"/>
                <a:pathLst>
                  <a:path h="819890" w="16723305">
                    <a:moveTo>
                      <a:pt x="12437" y="0"/>
                    </a:moveTo>
                    <a:lnTo>
                      <a:pt x="16710867" y="0"/>
                    </a:lnTo>
                    <a:cubicBezTo>
                      <a:pt x="16717699" y="0"/>
                      <a:pt x="16723305" y="2951"/>
                      <a:pt x="16723305" y="6548"/>
                    </a:cubicBezTo>
                    <a:lnTo>
                      <a:pt x="16723305" y="813342"/>
                    </a:lnTo>
                    <a:cubicBezTo>
                      <a:pt x="16723305" y="816939"/>
                      <a:pt x="16717699" y="819890"/>
                      <a:pt x="16710867" y="819890"/>
                    </a:cubicBezTo>
                    <a:lnTo>
                      <a:pt x="12437" y="819890"/>
                    </a:lnTo>
                    <a:cubicBezTo>
                      <a:pt x="5605" y="819890"/>
                      <a:pt x="0" y="816939"/>
                      <a:pt x="0" y="813342"/>
                    </a:cubicBezTo>
                    <a:lnTo>
                      <a:pt x="0" y="6548"/>
                    </a:lnTo>
                    <a:cubicBezTo>
                      <a:pt x="0" y="2951"/>
                      <a:pt x="5605" y="0"/>
                      <a:pt x="12437" y="0"/>
                    </a:cubicBezTo>
                    <a:moveTo>
                      <a:pt x="12437" y="13096"/>
                    </a:moveTo>
                    <a:lnTo>
                      <a:pt x="12437" y="6548"/>
                    </a:lnTo>
                    <a:lnTo>
                      <a:pt x="24874" y="6548"/>
                    </a:lnTo>
                    <a:lnTo>
                      <a:pt x="24874" y="813342"/>
                    </a:lnTo>
                    <a:lnTo>
                      <a:pt x="12437" y="813342"/>
                    </a:lnTo>
                    <a:lnTo>
                      <a:pt x="12437" y="806794"/>
                    </a:lnTo>
                    <a:lnTo>
                      <a:pt x="16710867" y="806794"/>
                    </a:lnTo>
                    <a:lnTo>
                      <a:pt x="16710867" y="813342"/>
                    </a:lnTo>
                    <a:lnTo>
                      <a:pt x="16698429" y="813342"/>
                    </a:lnTo>
                    <a:lnTo>
                      <a:pt x="16698429" y="6548"/>
                    </a:lnTo>
                    <a:lnTo>
                      <a:pt x="16710867" y="6548"/>
                    </a:lnTo>
                    <a:lnTo>
                      <a:pt x="16710867" y="13096"/>
                    </a:lnTo>
                    <a:lnTo>
                      <a:pt x="12437" y="13096"/>
                    </a:lnTo>
                    <a:close/>
                  </a:path>
                </a:pathLst>
              </a:custGeom>
              <a:solidFill>
                <a:srgbClr val="44546A"/>
              </a:solidFill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1051148" y="0"/>
              <a:ext cx="18048710" cy="1206423"/>
              <a:chOff x="0" y="0"/>
              <a:chExt cx="14335998" cy="95825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13699" y="6548"/>
                <a:ext cx="14308458" cy="945133"/>
              </a:xfrm>
              <a:custGeom>
                <a:avLst/>
                <a:gdLst/>
                <a:ahLst/>
                <a:cxnLst/>
                <a:rect r="r" b="b" t="t" l="l"/>
                <a:pathLst>
                  <a:path h="945133" w="14308458">
                    <a:moveTo>
                      <a:pt x="0" y="157522"/>
                    </a:moveTo>
                    <a:cubicBezTo>
                      <a:pt x="0" y="70553"/>
                      <a:pt x="149340" y="0"/>
                      <a:pt x="333603" y="0"/>
                    </a:cubicBezTo>
                    <a:lnTo>
                      <a:pt x="13975047" y="0"/>
                    </a:lnTo>
                    <a:cubicBezTo>
                      <a:pt x="14159310" y="0"/>
                      <a:pt x="14308458" y="70553"/>
                      <a:pt x="14308458" y="157522"/>
                    </a:cubicBezTo>
                    <a:lnTo>
                      <a:pt x="14308458" y="787611"/>
                    </a:lnTo>
                    <a:cubicBezTo>
                      <a:pt x="14308458" y="874581"/>
                      <a:pt x="14159117" y="945134"/>
                      <a:pt x="13975047" y="945134"/>
                    </a:cubicBezTo>
                    <a:lnTo>
                      <a:pt x="333603" y="945134"/>
                    </a:lnTo>
                    <a:cubicBezTo>
                      <a:pt x="149340" y="945134"/>
                      <a:pt x="0" y="874581"/>
                      <a:pt x="0" y="78761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4336032" cy="958230"/>
              </a:xfrm>
              <a:custGeom>
                <a:avLst/>
                <a:gdLst/>
                <a:ahLst/>
                <a:cxnLst/>
                <a:rect r="r" b="b" t="t" l="l"/>
                <a:pathLst>
                  <a:path h="958230" w="14336032">
                    <a:moveTo>
                      <a:pt x="0" y="164070"/>
                    </a:moveTo>
                    <a:cubicBezTo>
                      <a:pt x="0" y="73412"/>
                      <a:pt x="155514" y="0"/>
                      <a:pt x="347302" y="0"/>
                    </a:cubicBezTo>
                    <a:lnTo>
                      <a:pt x="13988746" y="0"/>
                    </a:lnTo>
                    <a:lnTo>
                      <a:pt x="13988746" y="6548"/>
                    </a:lnTo>
                    <a:lnTo>
                      <a:pt x="13988746" y="0"/>
                    </a:lnTo>
                    <a:cubicBezTo>
                      <a:pt x="14180341" y="0"/>
                      <a:pt x="14336032" y="73412"/>
                      <a:pt x="14336032" y="164070"/>
                    </a:cubicBezTo>
                    <a:lnTo>
                      <a:pt x="14322349" y="164070"/>
                    </a:lnTo>
                    <a:lnTo>
                      <a:pt x="14336032" y="164070"/>
                    </a:lnTo>
                    <a:lnTo>
                      <a:pt x="14336032" y="794159"/>
                    </a:lnTo>
                    <a:lnTo>
                      <a:pt x="14322349" y="794159"/>
                    </a:lnTo>
                    <a:lnTo>
                      <a:pt x="14336032" y="794159"/>
                    </a:lnTo>
                    <a:cubicBezTo>
                      <a:pt x="14336032" y="884818"/>
                      <a:pt x="14180534" y="958230"/>
                      <a:pt x="13988746" y="958230"/>
                    </a:cubicBezTo>
                    <a:lnTo>
                      <a:pt x="13988746" y="951682"/>
                    </a:lnTo>
                    <a:lnTo>
                      <a:pt x="13988746" y="958230"/>
                    </a:lnTo>
                    <a:lnTo>
                      <a:pt x="347302" y="958230"/>
                    </a:lnTo>
                    <a:lnTo>
                      <a:pt x="347302" y="951682"/>
                    </a:lnTo>
                    <a:lnTo>
                      <a:pt x="347302" y="958230"/>
                    </a:lnTo>
                    <a:cubicBezTo>
                      <a:pt x="155707" y="958230"/>
                      <a:pt x="0" y="884818"/>
                      <a:pt x="0" y="794159"/>
                    </a:cubicBezTo>
                    <a:lnTo>
                      <a:pt x="0" y="164070"/>
                    </a:lnTo>
                    <a:lnTo>
                      <a:pt x="13699" y="164070"/>
                    </a:lnTo>
                    <a:lnTo>
                      <a:pt x="0" y="164070"/>
                    </a:lnTo>
                    <a:moveTo>
                      <a:pt x="27398" y="164070"/>
                    </a:moveTo>
                    <a:lnTo>
                      <a:pt x="27398" y="794159"/>
                    </a:lnTo>
                    <a:lnTo>
                      <a:pt x="13699" y="794159"/>
                    </a:lnTo>
                    <a:lnTo>
                      <a:pt x="27398" y="794159"/>
                    </a:lnTo>
                    <a:cubicBezTo>
                      <a:pt x="27398" y="877439"/>
                      <a:pt x="170371" y="945133"/>
                      <a:pt x="347109" y="945133"/>
                    </a:cubicBezTo>
                    <a:lnTo>
                      <a:pt x="13988746" y="945133"/>
                    </a:lnTo>
                    <a:cubicBezTo>
                      <a:pt x="14165484" y="945133"/>
                      <a:pt x="14308457" y="877439"/>
                      <a:pt x="14308457" y="794159"/>
                    </a:cubicBezTo>
                    <a:lnTo>
                      <a:pt x="14308457" y="164070"/>
                    </a:lnTo>
                    <a:cubicBezTo>
                      <a:pt x="14308457" y="80790"/>
                      <a:pt x="14165484" y="13096"/>
                      <a:pt x="13988746" y="13096"/>
                    </a:cubicBezTo>
                    <a:lnTo>
                      <a:pt x="347302" y="13096"/>
                    </a:lnTo>
                    <a:lnTo>
                      <a:pt x="347302" y="6548"/>
                    </a:lnTo>
                    <a:lnTo>
                      <a:pt x="347302" y="13096"/>
                    </a:lnTo>
                    <a:cubicBezTo>
                      <a:pt x="170371" y="13096"/>
                      <a:pt x="27398" y="80790"/>
                      <a:pt x="27398" y="164070"/>
                    </a:cubicBezTo>
                    <a:close/>
                  </a:path>
                </a:pathLst>
              </a:custGeom>
              <a:solidFill>
                <a:srgbClr val="3D4B5F"/>
              </a:solidFill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48773" y="58086"/>
              <a:ext cx="20106635" cy="1090251"/>
              <a:chOff x="0" y="0"/>
              <a:chExt cx="15970597" cy="865981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5970597" cy="865981"/>
              </a:xfrm>
              <a:custGeom>
                <a:avLst/>
                <a:gdLst/>
                <a:ahLst/>
                <a:cxnLst/>
                <a:rect r="r" b="b" t="t" l="l"/>
                <a:pathLst>
                  <a:path h="865981" w="15970597">
                    <a:moveTo>
                      <a:pt x="0" y="0"/>
                    </a:moveTo>
                    <a:lnTo>
                      <a:pt x="15970597" y="0"/>
                    </a:lnTo>
                    <a:lnTo>
                      <a:pt x="15970597" y="865981"/>
                    </a:lnTo>
                    <a:lnTo>
                      <a:pt x="0" y="8659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38100"/>
                <a:ext cx="15970597" cy="827881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239"/>
                  </a:lnSpc>
                </a:pPr>
                <a:r>
                  <a:rPr lang="en-US" sz="2999" b="true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V. SERVING LAYER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Minio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032630"/>
            <a:ext cx="15418031" cy="7868663"/>
            <a:chOff x="0" y="0"/>
            <a:chExt cx="20557374" cy="1049155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402364" cy="10491551"/>
              <a:chOff x="0" y="0"/>
              <a:chExt cx="3337518" cy="18047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337518" cy="1804715"/>
              </a:xfrm>
              <a:custGeom>
                <a:avLst/>
                <a:gdLst/>
                <a:ahLst/>
                <a:cxnLst/>
                <a:rect r="r" b="b" t="t" l="l"/>
                <a:pathLst>
                  <a:path h="1804715" w="3337518">
                    <a:moveTo>
                      <a:pt x="12769" y="0"/>
                    </a:moveTo>
                    <a:lnTo>
                      <a:pt x="3324750" y="0"/>
                    </a:lnTo>
                    <a:cubicBezTo>
                      <a:pt x="3331802" y="0"/>
                      <a:pt x="3337518" y="5717"/>
                      <a:pt x="3337518" y="12769"/>
                    </a:cubicBezTo>
                    <a:lnTo>
                      <a:pt x="3337518" y="1791947"/>
                    </a:lnTo>
                    <a:cubicBezTo>
                      <a:pt x="3337518" y="1798999"/>
                      <a:pt x="3331802" y="1804715"/>
                      <a:pt x="3324750" y="1804715"/>
                    </a:cubicBezTo>
                    <a:lnTo>
                      <a:pt x="12769" y="1804715"/>
                    </a:lnTo>
                    <a:cubicBezTo>
                      <a:pt x="5717" y="1804715"/>
                      <a:pt x="0" y="1798999"/>
                      <a:pt x="0" y="1791947"/>
                    </a:cubicBezTo>
                    <a:lnTo>
                      <a:pt x="0" y="12769"/>
                    </a:lnTo>
                    <a:cubicBezTo>
                      <a:pt x="0" y="5717"/>
                      <a:pt x="5717" y="0"/>
                      <a:pt x="12769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00025"/>
                <a:ext cx="3337518" cy="2004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631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62632" y="240668"/>
              <a:ext cx="19894742" cy="693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20"/>
                </a:lnSpc>
              </a:pPr>
              <a:r>
                <a:rPr lang="en-US" sz="3100" b="true">
                  <a:solidFill>
                    <a:srgbClr val="000000"/>
                  </a:solidFill>
                  <a:latin typeface="Futura Ultra-Bold"/>
                  <a:ea typeface="Futura Ultra-Bold"/>
                  <a:cs typeface="Futura Ultra-Bold"/>
                  <a:sym typeface="Futura Ultra-Bold"/>
                </a:rPr>
                <a:t>Example Structure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62632" y="1124944"/>
              <a:ext cx="19299945" cy="8825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/traffic_data/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├── models/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│   ├── rtdetr_traffic_best.pt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│   ├── yolov8_traffic_best.pt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│   ├── yolo11n_traffic_best.pt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├── raw_lmdb/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│   ├── cam_01.lmdb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│            ├── data.mdb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│            ├── lock.mdb</a:t>
              </a:r>
            </a:p>
            <a:p>
              <a:pPr algn="just">
                <a:lnSpc>
                  <a:spcPts val="5318"/>
                </a:lnSpc>
              </a:pPr>
              <a:r>
                <a:rPr lang="en-US" sz="2954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└   ├── cam_02.lmdb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33892"/>
            <a:ext cx="17140238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Deployment: StatefulSet with 1 replica.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Storage: 5Gi Persistent Volume.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Database Version: Official Mongo 6.0 image.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Service Str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ateg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y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Internal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27017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(Cl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rIP)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for Spark 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ink and Metabase con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nection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ecurity: Roo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authenticati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on enable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with predefined admi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nistrative credentials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5144" y="1746880"/>
            <a:ext cx="8124985" cy="689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{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"_id": {"$oid": "69486d3c963d9b1eb60866dd"},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"cam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era_id": "cam_08",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"timestamp": "2025-12-21T21:56:47.139164",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"insights": 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"{\"camera_id\": \"cam_08\", 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\"timestamp\": \"2025-12-21T21:56:47.139164\",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\"density\": {\"percentag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e\": 10.36}, 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\"unique_counts\": {\"motorcycle\": 18, \"car\": 1,  \"bus\": 1, \"truck\": 0}, 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\"avg_speeds_frame\": {\"avg_speed_motorcycl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e\": 0.0, \"avg_speed_car\": 0.0, \"avg_speed_bus\": 0.0, \"avg_speed_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truck\": 0.0}}"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}</a:t>
            </a:r>
          </a:p>
          <a:p>
            <a:pPr algn="just">
              <a:lnSpc>
                <a:spcPts val="360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5625" y="1974946"/>
            <a:ext cx="8858375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i="true" spc="15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traffic_per_second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Capt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ure raw frame insights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for immedi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ate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display.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Stream individual vehicle co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rdinates and speed data.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Append processed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metadata directly to MongoDB collection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8126" y="1746880"/>
            <a:ext cx="7682002" cy="644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{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"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_id":{"$oid": "69486e78963d9b1eb6089040" },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"start_time": {"$date": "2025-12-21T21:56:30Z"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},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"ca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mera_id": "cam_09",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"avg_density_pct": 10.16852213479028,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"unique_motorcycle_count": 162,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"unique_car_count": 27,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"unique_bus_count": 0,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"unique_truck_count": 0,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"avg_speed_motorcycl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e_kmh": 6.1324356206385,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"avg_speed_car_kmh": 8.359208500884437,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"avg_speed_bus_kmh": 4.326048888596408,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"avg_speed_truck_kmh</a:t>
            </a: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": 0.22036747392175232</a:t>
            </a:r>
          </a:p>
          <a:p>
            <a:pPr algn="just">
              <a:lnSpc>
                <a:spcPts val="3602"/>
              </a:lnSpc>
            </a:pPr>
            <a:r>
              <a:rPr lang="en-US" sz="257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625" y="1974946"/>
            <a:ext cx="8858375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i="true" spc="15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traffic_per_minute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Aggreg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ate vehicle counts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using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one-minute sliding windows.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Calculate average speed and densi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ty pe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 camera.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Update complete dashboard state 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very thirty seconds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9787" y="4134165"/>
            <a:ext cx="5888425" cy="2018670"/>
            <a:chOff x="0" y="0"/>
            <a:chExt cx="7851233" cy="2691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1233" cy="2691561"/>
            </a:xfrm>
            <a:custGeom>
              <a:avLst/>
              <a:gdLst/>
              <a:ahLst/>
              <a:cxnLst/>
              <a:rect r="r" b="b" t="t" l="l"/>
              <a:pathLst>
                <a:path h="2691561" w="7851233">
                  <a:moveTo>
                    <a:pt x="0" y="0"/>
                  </a:moveTo>
                  <a:lnTo>
                    <a:pt x="7851233" y="0"/>
                  </a:lnTo>
                  <a:lnTo>
                    <a:pt x="7851233" y="2691561"/>
                  </a:lnTo>
                  <a:lnTo>
                    <a:pt x="0" y="26915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7851233" cy="26153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V. SERVING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Metabase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33892"/>
            <a:ext cx="16230600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Deployment: Single replica on Kubernetes with resource limits (2Gi RAM).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Storage: Internal H2 database stored at /metabase-data/metabase.db.</a:t>
            </a:r>
          </a:p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Service Str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ateg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y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nternal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80 (Cl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rIP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mapp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ing to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3000).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Extern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 Acce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s: N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ePo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f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ows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r-b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ashboard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ing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65"/>
            <a:chOff x="0" y="0"/>
            <a:chExt cx="24066500" cy="1336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87"/>
            </a:xfrm>
            <a:custGeom>
              <a:avLst/>
              <a:gdLst/>
              <a:ahLst/>
              <a:cxnLst/>
              <a:rect r="r" b="b" t="t" l="l"/>
              <a:pathLst>
                <a:path h="1336887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87"/>
                  </a:lnTo>
                  <a:lnTo>
                    <a:pt x="0" y="1336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ACCOMPLISHMENT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00616" y="2346421"/>
            <a:ext cx="9770443" cy="5594159"/>
          </a:xfrm>
          <a:custGeom>
            <a:avLst/>
            <a:gdLst/>
            <a:ahLst/>
            <a:cxnLst/>
            <a:rect r="r" b="b" t="t" l="l"/>
            <a:pathLst>
              <a:path h="5594159" w="9770443">
                <a:moveTo>
                  <a:pt x="0" y="0"/>
                </a:moveTo>
                <a:lnTo>
                  <a:pt x="9770443" y="0"/>
                </a:lnTo>
                <a:lnTo>
                  <a:pt x="9770443" y="5594158"/>
                </a:lnTo>
                <a:lnTo>
                  <a:pt x="0" y="559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Metabase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625" y="1974946"/>
            <a:ext cx="7768890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i="true" spc="15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Real-time Traffic Density Trends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isualization: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Line Ch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art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urpose: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Moni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 occupancy changes across l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ive time series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65"/>
            <a:chOff x="0" y="0"/>
            <a:chExt cx="24066500" cy="1336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87"/>
            </a:xfrm>
            <a:custGeom>
              <a:avLst/>
              <a:gdLst/>
              <a:ahLst/>
              <a:cxnLst/>
              <a:rect r="r" b="b" t="t" l="l"/>
              <a:pathLst>
                <a:path h="1336887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87"/>
                  </a:lnTo>
                  <a:lnTo>
                    <a:pt x="0" y="1336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ACCOMPLISHMENT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82706" y="2346421"/>
            <a:ext cx="8326789" cy="5594159"/>
          </a:xfrm>
          <a:custGeom>
            <a:avLst/>
            <a:gdLst/>
            <a:ahLst/>
            <a:cxnLst/>
            <a:rect r="r" b="b" t="t" l="l"/>
            <a:pathLst>
              <a:path h="5594159" w="8326789">
                <a:moveTo>
                  <a:pt x="0" y="0"/>
                </a:moveTo>
                <a:lnTo>
                  <a:pt x="8326789" y="0"/>
                </a:lnTo>
                <a:lnTo>
                  <a:pt x="8326789" y="5594158"/>
                </a:lnTo>
                <a:lnTo>
                  <a:pt x="0" y="559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Metabase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625" y="1974946"/>
            <a:ext cx="8858375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i="true" spc="15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Average Speed of Motorbike and Bus/ Coach Vehicles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isualization: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Bar Ch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art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urpose: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Compare vulnerable mo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rcycles against hea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vy truck volumes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  <a:p>
            <a:pPr algn="just">
              <a:lnSpc>
                <a:spcPts val="750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65"/>
            <a:chOff x="0" y="0"/>
            <a:chExt cx="24066500" cy="1336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87"/>
            </a:xfrm>
            <a:custGeom>
              <a:avLst/>
              <a:gdLst/>
              <a:ahLst/>
              <a:cxnLst/>
              <a:rect r="r" b="b" t="t" l="l"/>
              <a:pathLst>
                <a:path h="1336887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87"/>
                  </a:lnTo>
                  <a:lnTo>
                    <a:pt x="0" y="1336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ACCOMPLISHMENT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022443" y="2346421"/>
            <a:ext cx="8326789" cy="5594159"/>
          </a:xfrm>
          <a:custGeom>
            <a:avLst/>
            <a:gdLst/>
            <a:ahLst/>
            <a:cxnLst/>
            <a:rect r="r" b="b" t="t" l="l"/>
            <a:pathLst>
              <a:path h="5594159" w="8326789">
                <a:moveTo>
                  <a:pt x="0" y="0"/>
                </a:moveTo>
                <a:lnTo>
                  <a:pt x="8326789" y="0"/>
                </a:lnTo>
                <a:lnTo>
                  <a:pt x="8326789" y="5594158"/>
                </a:lnTo>
                <a:lnTo>
                  <a:pt x="0" y="559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726" y="1261072"/>
            <a:ext cx="12654111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Metabase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625" y="1974946"/>
            <a:ext cx="8366172" cy="559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b="true" sz="3000" i="true" spc="15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Route Safety Insight: Motorcycle vs. Truck Volume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isualization: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Line Ch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art</a:t>
            </a:r>
          </a:p>
          <a:p>
            <a:pPr algn="just" marL="1295400" indent="-431800" lvl="2">
              <a:lnSpc>
                <a:spcPts val="7500"/>
              </a:lnSpc>
              <a:buFont typeface="Arial"/>
              <a:buChar char="⚬"/>
            </a:pP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urpose: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Evaluate travel speeds f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 private and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public transport</a:t>
            </a:r>
            <a:r>
              <a:rPr lang="en-US" sz="3000" i="true" spc="15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</a:t>
            </a:r>
          </a:p>
          <a:p>
            <a:pPr algn="just">
              <a:lnSpc>
                <a:spcPts val="75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08644" y="4304186"/>
            <a:ext cx="8133684" cy="1456956"/>
            <a:chOff x="0" y="0"/>
            <a:chExt cx="10844912" cy="1942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4912" cy="1942608"/>
            </a:xfrm>
            <a:custGeom>
              <a:avLst/>
              <a:gdLst/>
              <a:ahLst/>
              <a:cxnLst/>
              <a:rect r="r" b="b" t="t" l="l"/>
              <a:pathLst>
                <a:path h="1942608" w="10844912">
                  <a:moveTo>
                    <a:pt x="0" y="0"/>
                  </a:moveTo>
                  <a:lnTo>
                    <a:pt x="10844912" y="0"/>
                  </a:lnTo>
                  <a:lnTo>
                    <a:pt x="10844912" y="1942608"/>
                  </a:lnTo>
                  <a:lnTo>
                    <a:pt x="0" y="1942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10844912" cy="1847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9000" b="true">
                  <a:solidFill>
                    <a:srgbClr val="C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THANK YOU !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4767" y="9739312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C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9787" y="4134231"/>
            <a:ext cx="5888425" cy="2018538"/>
            <a:chOff x="0" y="0"/>
            <a:chExt cx="7851233" cy="2691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1233" cy="2691384"/>
            </a:xfrm>
            <a:custGeom>
              <a:avLst/>
              <a:gdLst/>
              <a:ahLst/>
              <a:cxnLst/>
              <a:rect r="r" b="b" t="t" l="l"/>
              <a:pathLst>
                <a:path h="2691384" w="7851233">
                  <a:moveTo>
                    <a:pt x="0" y="0"/>
                  </a:moveTo>
                  <a:lnTo>
                    <a:pt x="7851233" y="0"/>
                  </a:lnTo>
                  <a:lnTo>
                    <a:pt x="7851233" y="2691384"/>
                  </a:lnTo>
                  <a:lnTo>
                    <a:pt x="0" y="2691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7851233" cy="26151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I. ABOUT OUR PROBLEM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65"/>
            <a:chOff x="0" y="0"/>
            <a:chExt cx="24066500" cy="1336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87"/>
            </a:xfrm>
            <a:custGeom>
              <a:avLst/>
              <a:gdLst/>
              <a:ahLst/>
              <a:cxnLst/>
              <a:rect r="r" b="b" t="t" l="l"/>
              <a:pathLst>
                <a:path h="1336887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87"/>
                  </a:lnTo>
                  <a:lnTo>
                    <a:pt x="0" y="1336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I. ABOUT OUR PROBLEM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8433" y="1432526"/>
            <a:ext cx="7510606" cy="5632954"/>
          </a:xfrm>
          <a:custGeom>
            <a:avLst/>
            <a:gdLst/>
            <a:ahLst/>
            <a:cxnLst/>
            <a:rect r="r" b="b" t="t" l="l"/>
            <a:pathLst>
              <a:path h="5632954" w="7510606">
                <a:moveTo>
                  <a:pt x="0" y="0"/>
                </a:moveTo>
                <a:lnTo>
                  <a:pt x="7510606" y="0"/>
                </a:lnTo>
                <a:lnTo>
                  <a:pt x="7510606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062" y="2750606"/>
            <a:ext cx="9797316" cy="391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5249"/>
              </a:lnSpc>
              <a:buFont typeface="Arial"/>
              <a:buChar char="•"/>
            </a:pP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Peak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hour traffic causes severe urban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congestion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5249"/>
              </a:lnSpc>
            </a:pPr>
          </a:p>
          <a:p>
            <a:pPr algn="just" marL="755649" indent="-377824" lvl="1">
              <a:lnSpc>
                <a:spcPts val="5249"/>
              </a:lnSpc>
              <a:buFont typeface="Arial"/>
              <a:buChar char="•"/>
            </a:pP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image d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ata provides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vital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traffic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524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1726" y="1442018"/>
            <a:ext cx="7053676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I. OUR 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250" y="7039074"/>
            <a:ext cx="12546870" cy="194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total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travel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time.</a:t>
            </a:r>
          </a:p>
          <a:p>
            <a:pPr algn="just">
              <a:lnSpc>
                <a:spcPts val="5249"/>
              </a:lnSpc>
            </a:pPr>
          </a:p>
          <a:p>
            <a:pPr algn="just">
              <a:lnSpc>
                <a:spcPts val="5249"/>
              </a:lnSpc>
            </a:pP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ently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 using </a:t>
            </a:r>
            <a:r>
              <a:rPr lang="en-US" b="true" sz="3499" spc="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AI-driven analysis</a:t>
            </a:r>
            <a:r>
              <a:rPr lang="en-US" sz="3499" spc="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65"/>
            <a:chOff x="0" y="0"/>
            <a:chExt cx="24066500" cy="1336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87"/>
            </a:xfrm>
            <a:custGeom>
              <a:avLst/>
              <a:gdLst/>
              <a:ahLst/>
              <a:cxnLst/>
              <a:rect r="r" b="b" t="t" l="l"/>
              <a:pathLst>
                <a:path h="1336887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87"/>
                  </a:lnTo>
                  <a:lnTo>
                    <a:pt x="0" y="1336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7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I. ABOUT OUR PROBLEM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9486" y="1329769"/>
            <a:ext cx="15429027" cy="8957231"/>
            <a:chOff x="0" y="0"/>
            <a:chExt cx="20572037" cy="1194297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6599822"/>
              <a:ext cx="8151932" cy="5343153"/>
              <a:chOff x="0" y="0"/>
              <a:chExt cx="4172796" cy="27350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72796" cy="2735043"/>
              </a:xfrm>
              <a:custGeom>
                <a:avLst/>
                <a:gdLst/>
                <a:ahLst/>
                <a:cxnLst/>
                <a:rect r="r" b="b" t="t" l="l"/>
                <a:pathLst>
                  <a:path h="2735043" w="4172796">
                    <a:moveTo>
                      <a:pt x="37988" y="0"/>
                    </a:moveTo>
                    <a:lnTo>
                      <a:pt x="4134808" y="0"/>
                    </a:lnTo>
                    <a:cubicBezTo>
                      <a:pt x="4144883" y="0"/>
                      <a:pt x="4154545" y="4002"/>
                      <a:pt x="4161669" y="11126"/>
                    </a:cubicBezTo>
                    <a:cubicBezTo>
                      <a:pt x="4168793" y="18251"/>
                      <a:pt x="4172796" y="27913"/>
                      <a:pt x="4172796" y="37988"/>
                    </a:cubicBezTo>
                    <a:lnTo>
                      <a:pt x="4172796" y="2697055"/>
                    </a:lnTo>
                    <a:cubicBezTo>
                      <a:pt x="4172796" y="2707130"/>
                      <a:pt x="4168793" y="2716793"/>
                      <a:pt x="4161669" y="2723917"/>
                    </a:cubicBezTo>
                    <a:cubicBezTo>
                      <a:pt x="4154545" y="2731041"/>
                      <a:pt x="4144883" y="2735043"/>
                      <a:pt x="4134808" y="2735043"/>
                    </a:cubicBezTo>
                    <a:lnTo>
                      <a:pt x="37988" y="2735043"/>
                    </a:lnTo>
                    <a:cubicBezTo>
                      <a:pt x="27913" y="2735043"/>
                      <a:pt x="18251" y="2731041"/>
                      <a:pt x="11126" y="2723917"/>
                    </a:cubicBezTo>
                    <a:cubicBezTo>
                      <a:pt x="4002" y="2716793"/>
                      <a:pt x="0" y="2707130"/>
                      <a:pt x="0" y="2697055"/>
                    </a:cubicBezTo>
                    <a:lnTo>
                      <a:pt x="0" y="37988"/>
                    </a:lnTo>
                    <a:cubicBezTo>
                      <a:pt x="0" y="27913"/>
                      <a:pt x="4002" y="18251"/>
                      <a:pt x="11126" y="11126"/>
                    </a:cubicBezTo>
                    <a:cubicBezTo>
                      <a:pt x="18251" y="4002"/>
                      <a:pt x="27913" y="0"/>
                      <a:pt x="379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172796" cy="2773143"/>
              </a:xfrm>
              <a:prstGeom prst="rect">
                <a:avLst/>
              </a:prstGeom>
            </p:spPr>
            <p:txBody>
              <a:bodyPr anchor="ctr" rtlCol="false" tIns="46529" lIns="46529" bIns="46529" rIns="4652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559061" y="6599822"/>
              <a:ext cx="3257199" cy="5343153"/>
              <a:chOff x="0" y="0"/>
              <a:chExt cx="1667289" cy="27350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67289" cy="2735043"/>
              </a:xfrm>
              <a:custGeom>
                <a:avLst/>
                <a:gdLst/>
                <a:ahLst/>
                <a:cxnLst/>
                <a:rect r="r" b="b" t="t" l="l"/>
                <a:pathLst>
                  <a:path h="2735043" w="1667289">
                    <a:moveTo>
                      <a:pt x="95075" y="0"/>
                    </a:moveTo>
                    <a:lnTo>
                      <a:pt x="1572215" y="0"/>
                    </a:lnTo>
                    <a:cubicBezTo>
                      <a:pt x="1624723" y="0"/>
                      <a:pt x="1667289" y="42566"/>
                      <a:pt x="1667289" y="95075"/>
                    </a:cubicBezTo>
                    <a:lnTo>
                      <a:pt x="1667289" y="2639969"/>
                    </a:lnTo>
                    <a:cubicBezTo>
                      <a:pt x="1667289" y="2692477"/>
                      <a:pt x="1624723" y="2735043"/>
                      <a:pt x="1572215" y="2735043"/>
                    </a:cubicBezTo>
                    <a:lnTo>
                      <a:pt x="95075" y="2735043"/>
                    </a:lnTo>
                    <a:cubicBezTo>
                      <a:pt x="42566" y="2735043"/>
                      <a:pt x="0" y="2692477"/>
                      <a:pt x="0" y="2639969"/>
                    </a:cubicBezTo>
                    <a:lnTo>
                      <a:pt x="0" y="95075"/>
                    </a:lnTo>
                    <a:cubicBezTo>
                      <a:pt x="0" y="42566"/>
                      <a:pt x="42566" y="0"/>
                      <a:pt x="95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667289" cy="2773143"/>
              </a:xfrm>
              <a:prstGeom prst="rect">
                <a:avLst/>
              </a:prstGeom>
            </p:spPr>
            <p:txBody>
              <a:bodyPr anchor="ctr" rtlCol="false" tIns="46529" lIns="46529" bIns="46529" rIns="4652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8656715" y="7988702"/>
              <a:ext cx="3095057" cy="1744839"/>
            </a:xfrm>
            <a:custGeom>
              <a:avLst/>
              <a:gdLst/>
              <a:ahLst/>
              <a:cxnLst/>
              <a:rect r="r" b="b" t="t" l="l"/>
              <a:pathLst>
                <a:path h="1744839" w="3095057">
                  <a:moveTo>
                    <a:pt x="0" y="0"/>
                  </a:moveTo>
                  <a:lnTo>
                    <a:pt x="3095057" y="0"/>
                  </a:lnTo>
                  <a:lnTo>
                    <a:pt x="3095057" y="1744839"/>
                  </a:lnTo>
                  <a:lnTo>
                    <a:pt x="0" y="174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087670" y="7988702"/>
              <a:ext cx="1297299" cy="1744839"/>
            </a:xfrm>
            <a:custGeom>
              <a:avLst/>
              <a:gdLst/>
              <a:ahLst/>
              <a:cxnLst/>
              <a:rect r="r" b="b" t="t" l="l"/>
              <a:pathLst>
                <a:path h="1744839" w="1297299">
                  <a:moveTo>
                    <a:pt x="0" y="0"/>
                  </a:moveTo>
                  <a:lnTo>
                    <a:pt x="1297299" y="0"/>
                  </a:lnTo>
                  <a:lnTo>
                    <a:pt x="1297299" y="1744839"/>
                  </a:lnTo>
                  <a:lnTo>
                    <a:pt x="0" y="174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4622746" y="6599822"/>
              <a:ext cx="4744750" cy="5343153"/>
              <a:chOff x="0" y="0"/>
              <a:chExt cx="2428734" cy="27350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428734" cy="2735043"/>
              </a:xfrm>
              <a:custGeom>
                <a:avLst/>
                <a:gdLst/>
                <a:ahLst/>
                <a:cxnLst/>
                <a:rect r="r" b="b" t="t" l="l"/>
                <a:pathLst>
                  <a:path h="2735043" w="2428734">
                    <a:moveTo>
                      <a:pt x="65267" y="0"/>
                    </a:moveTo>
                    <a:lnTo>
                      <a:pt x="2363467" y="0"/>
                    </a:lnTo>
                    <a:cubicBezTo>
                      <a:pt x="2399513" y="0"/>
                      <a:pt x="2428734" y="29221"/>
                      <a:pt x="2428734" y="65267"/>
                    </a:cubicBezTo>
                    <a:lnTo>
                      <a:pt x="2428734" y="2669776"/>
                    </a:lnTo>
                    <a:cubicBezTo>
                      <a:pt x="2428734" y="2705822"/>
                      <a:pt x="2399513" y="2735043"/>
                      <a:pt x="2363467" y="2735043"/>
                    </a:cubicBezTo>
                    <a:lnTo>
                      <a:pt x="65267" y="2735043"/>
                    </a:lnTo>
                    <a:cubicBezTo>
                      <a:pt x="29221" y="2735043"/>
                      <a:pt x="0" y="2705822"/>
                      <a:pt x="0" y="2669776"/>
                    </a:cubicBezTo>
                    <a:lnTo>
                      <a:pt x="0" y="65267"/>
                    </a:lnTo>
                    <a:cubicBezTo>
                      <a:pt x="0" y="29221"/>
                      <a:pt x="29221" y="0"/>
                      <a:pt x="65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428734" cy="2773143"/>
              </a:xfrm>
              <a:prstGeom prst="rect">
                <a:avLst/>
              </a:prstGeom>
            </p:spPr>
            <p:txBody>
              <a:bodyPr anchor="ctr" rtlCol="false" tIns="46529" lIns="46529" bIns="46529" rIns="4652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4605325" y="7988702"/>
              <a:ext cx="4762171" cy="1744839"/>
            </a:xfrm>
            <a:custGeom>
              <a:avLst/>
              <a:gdLst/>
              <a:ahLst/>
              <a:cxnLst/>
              <a:rect r="r" b="b" t="t" l="l"/>
              <a:pathLst>
                <a:path h="1744839" w="4762171">
                  <a:moveTo>
                    <a:pt x="0" y="0"/>
                  </a:moveTo>
                  <a:lnTo>
                    <a:pt x="4762171" y="0"/>
                  </a:lnTo>
                  <a:lnTo>
                    <a:pt x="4762171" y="1744839"/>
                  </a:lnTo>
                  <a:lnTo>
                    <a:pt x="0" y="174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09" r="0" b="-2709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89050" y="980987"/>
              <a:ext cx="12201120" cy="3157459"/>
              <a:chOff x="0" y="0"/>
              <a:chExt cx="6245487" cy="161623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245487" cy="1616234"/>
              </a:xfrm>
              <a:custGeom>
                <a:avLst/>
                <a:gdLst/>
                <a:ahLst/>
                <a:cxnLst/>
                <a:rect r="r" b="b" t="t" l="l"/>
                <a:pathLst>
                  <a:path h="1616234" w="6245487">
                    <a:moveTo>
                      <a:pt x="25381" y="0"/>
                    </a:moveTo>
                    <a:lnTo>
                      <a:pt x="6220106" y="0"/>
                    </a:lnTo>
                    <a:cubicBezTo>
                      <a:pt x="6226837" y="0"/>
                      <a:pt x="6233293" y="2674"/>
                      <a:pt x="6238053" y="7434"/>
                    </a:cubicBezTo>
                    <a:cubicBezTo>
                      <a:pt x="6242813" y="12194"/>
                      <a:pt x="6245487" y="18650"/>
                      <a:pt x="6245487" y="25381"/>
                    </a:cubicBezTo>
                    <a:lnTo>
                      <a:pt x="6245487" y="1590853"/>
                    </a:lnTo>
                    <a:cubicBezTo>
                      <a:pt x="6245487" y="1597585"/>
                      <a:pt x="6242813" y="1604040"/>
                      <a:pt x="6238053" y="1608800"/>
                    </a:cubicBezTo>
                    <a:cubicBezTo>
                      <a:pt x="6233293" y="1613560"/>
                      <a:pt x="6226837" y="1616234"/>
                      <a:pt x="6220106" y="1616234"/>
                    </a:cubicBezTo>
                    <a:lnTo>
                      <a:pt x="25381" y="1616234"/>
                    </a:lnTo>
                    <a:cubicBezTo>
                      <a:pt x="18650" y="1616234"/>
                      <a:pt x="12194" y="1613560"/>
                      <a:pt x="7434" y="1608800"/>
                    </a:cubicBezTo>
                    <a:cubicBezTo>
                      <a:pt x="2674" y="1604040"/>
                      <a:pt x="0" y="1597585"/>
                      <a:pt x="0" y="1590853"/>
                    </a:cubicBezTo>
                    <a:lnTo>
                      <a:pt x="0" y="25381"/>
                    </a:lnTo>
                    <a:cubicBezTo>
                      <a:pt x="0" y="18650"/>
                      <a:pt x="2674" y="12194"/>
                      <a:pt x="7434" y="7434"/>
                    </a:cubicBezTo>
                    <a:cubicBezTo>
                      <a:pt x="12194" y="2674"/>
                      <a:pt x="18650" y="0"/>
                      <a:pt x="253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6245487" cy="1654334"/>
              </a:xfrm>
              <a:prstGeom prst="rect">
                <a:avLst/>
              </a:prstGeom>
            </p:spPr>
            <p:txBody>
              <a:bodyPr anchor="ctr" rtlCol="false" tIns="46529" lIns="46529" bIns="46529" rIns="4652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947767" y="980987"/>
              <a:ext cx="5437178" cy="3157459"/>
              <a:chOff x="0" y="0"/>
              <a:chExt cx="2783173" cy="161623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783173" cy="1616234"/>
              </a:xfrm>
              <a:custGeom>
                <a:avLst/>
                <a:gdLst/>
                <a:ahLst/>
                <a:cxnLst/>
                <a:rect r="r" b="b" t="t" l="l"/>
                <a:pathLst>
                  <a:path h="1616234" w="2783173">
                    <a:moveTo>
                      <a:pt x="56955" y="0"/>
                    </a:moveTo>
                    <a:lnTo>
                      <a:pt x="2726217" y="0"/>
                    </a:lnTo>
                    <a:cubicBezTo>
                      <a:pt x="2741323" y="0"/>
                      <a:pt x="2755810" y="6001"/>
                      <a:pt x="2766491" y="16682"/>
                    </a:cubicBezTo>
                    <a:cubicBezTo>
                      <a:pt x="2777172" y="27363"/>
                      <a:pt x="2783173" y="41850"/>
                      <a:pt x="2783173" y="56955"/>
                    </a:cubicBezTo>
                    <a:lnTo>
                      <a:pt x="2783173" y="1559279"/>
                    </a:lnTo>
                    <a:cubicBezTo>
                      <a:pt x="2783173" y="1590734"/>
                      <a:pt x="2757673" y="1616234"/>
                      <a:pt x="2726217" y="1616234"/>
                    </a:cubicBezTo>
                    <a:lnTo>
                      <a:pt x="56955" y="1616234"/>
                    </a:lnTo>
                    <a:cubicBezTo>
                      <a:pt x="41850" y="1616234"/>
                      <a:pt x="27363" y="1610234"/>
                      <a:pt x="16682" y="1599552"/>
                    </a:cubicBezTo>
                    <a:cubicBezTo>
                      <a:pt x="6001" y="1588871"/>
                      <a:pt x="0" y="1574384"/>
                      <a:pt x="0" y="1559279"/>
                    </a:cubicBezTo>
                    <a:lnTo>
                      <a:pt x="0" y="56955"/>
                    </a:lnTo>
                    <a:cubicBezTo>
                      <a:pt x="0" y="41850"/>
                      <a:pt x="6001" y="27363"/>
                      <a:pt x="16682" y="16682"/>
                    </a:cubicBezTo>
                    <a:cubicBezTo>
                      <a:pt x="27363" y="6001"/>
                      <a:pt x="41850" y="0"/>
                      <a:pt x="569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783173" cy="1654334"/>
              </a:xfrm>
              <a:prstGeom prst="rect">
                <a:avLst/>
              </a:prstGeom>
            </p:spPr>
            <p:txBody>
              <a:bodyPr anchor="ctr" rtlCol="false" tIns="46529" lIns="46529" bIns="46529" rIns="4652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19819817" y="2986096"/>
              <a:ext cx="0" cy="5875026"/>
            </a:xfrm>
            <a:prstGeom prst="line">
              <a:avLst/>
            </a:prstGeom>
            <a:ln cap="flat" w="114300">
              <a:solidFill>
                <a:srgbClr val="10AA5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6384969" y="8861121"/>
              <a:ext cx="2271746" cy="0"/>
            </a:xfrm>
            <a:prstGeom prst="line">
              <a:avLst/>
            </a:prstGeom>
            <a:ln cap="flat" w="114300">
              <a:solidFill>
                <a:srgbClr val="604CC3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11751772" y="8861121"/>
              <a:ext cx="2853553" cy="0"/>
            </a:xfrm>
            <a:prstGeom prst="line">
              <a:avLst/>
            </a:prstGeom>
            <a:ln cap="flat" w="114300">
              <a:solidFill>
                <a:srgbClr val="10AA50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2816213" y="8861121"/>
              <a:ext cx="2271457" cy="0"/>
            </a:xfrm>
            <a:prstGeom prst="line">
              <a:avLst/>
            </a:prstGeom>
            <a:ln cap="flat" w="114300">
              <a:solidFill>
                <a:srgbClr val="C00000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2481686" y="2987489"/>
              <a:ext cx="4709979" cy="0"/>
            </a:xfrm>
            <a:prstGeom prst="line">
              <a:avLst/>
            </a:prstGeom>
            <a:ln cap="flat" w="114300">
              <a:solidFill>
                <a:srgbClr val="C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0" id="30"/>
            <p:cNvSpPr/>
            <p:nvPr/>
          </p:nvSpPr>
          <p:spPr>
            <a:xfrm flipV="true">
              <a:off x="11816260" y="2986096"/>
              <a:ext cx="3801019" cy="1394"/>
            </a:xfrm>
            <a:prstGeom prst="line">
              <a:avLst/>
            </a:prstGeom>
            <a:ln cap="flat" w="114300">
              <a:solidFill>
                <a:srgbClr val="604CC3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815366" y="2115070"/>
              <a:ext cx="1666321" cy="1744839"/>
            </a:xfrm>
            <a:custGeom>
              <a:avLst/>
              <a:gdLst/>
              <a:ahLst/>
              <a:cxnLst/>
              <a:rect r="r" b="b" t="t" l="l"/>
              <a:pathLst>
                <a:path h="1744839" w="1666321">
                  <a:moveTo>
                    <a:pt x="0" y="0"/>
                  </a:moveTo>
                  <a:lnTo>
                    <a:pt x="1666320" y="0"/>
                  </a:lnTo>
                  <a:lnTo>
                    <a:pt x="1666320" y="1744839"/>
                  </a:lnTo>
                  <a:lnTo>
                    <a:pt x="0" y="174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191666" y="2115070"/>
              <a:ext cx="4624594" cy="1744839"/>
            </a:xfrm>
            <a:custGeom>
              <a:avLst/>
              <a:gdLst/>
              <a:ahLst/>
              <a:cxnLst/>
              <a:rect r="r" b="b" t="t" l="l"/>
              <a:pathLst>
                <a:path h="1744839" w="4624594">
                  <a:moveTo>
                    <a:pt x="0" y="0"/>
                  </a:moveTo>
                  <a:lnTo>
                    <a:pt x="4624594" y="0"/>
                  </a:lnTo>
                  <a:lnTo>
                    <a:pt x="4624594" y="1744839"/>
                  </a:lnTo>
                  <a:lnTo>
                    <a:pt x="0" y="174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5617279" y="2113676"/>
              <a:ext cx="2315373" cy="1744839"/>
            </a:xfrm>
            <a:custGeom>
              <a:avLst/>
              <a:gdLst/>
              <a:ahLst/>
              <a:cxnLst/>
              <a:rect r="r" b="b" t="t" l="l"/>
              <a:pathLst>
                <a:path h="1744839" w="2315373">
                  <a:moveTo>
                    <a:pt x="0" y="0"/>
                  </a:moveTo>
                  <a:lnTo>
                    <a:pt x="2315373" y="0"/>
                  </a:lnTo>
                  <a:lnTo>
                    <a:pt x="2315373" y="1744839"/>
                  </a:lnTo>
                  <a:lnTo>
                    <a:pt x="0" y="174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532877" y="8023859"/>
              <a:ext cx="1948810" cy="1948810"/>
            </a:xfrm>
            <a:custGeom>
              <a:avLst/>
              <a:gdLst/>
              <a:ahLst/>
              <a:cxnLst/>
              <a:rect r="r" b="b" t="t" l="l"/>
              <a:pathLst>
                <a:path h="1948810" w="1948810">
                  <a:moveTo>
                    <a:pt x="0" y="0"/>
                  </a:moveTo>
                  <a:lnTo>
                    <a:pt x="1948809" y="0"/>
                  </a:lnTo>
                  <a:lnTo>
                    <a:pt x="1948809" y="1948810"/>
                  </a:lnTo>
                  <a:lnTo>
                    <a:pt x="0" y="1948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89050" y="10128244"/>
              <a:ext cx="3699438" cy="737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8"/>
                </a:lnSpc>
                <a:spcBef>
                  <a:spcPct val="0"/>
                </a:spcBef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visualization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654269" y="10300403"/>
              <a:ext cx="4681704" cy="576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5"/>
                </a:lnSpc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message queue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8592228" y="10032861"/>
              <a:ext cx="3224032" cy="111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5"/>
                </a:lnSpc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data processing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4124303" y="10032861"/>
              <a:ext cx="3224032" cy="111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5"/>
                </a:lnSpc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nosql database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562810" y="-9525"/>
              <a:ext cx="5253600" cy="74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9"/>
                </a:lnSpc>
                <a:spcBef>
                  <a:spcPct val="0"/>
                </a:spcBef>
              </a:pPr>
              <a:r>
                <a:rPr lang="en-US" b="true" sz="366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 - processing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164099" y="5613824"/>
              <a:ext cx="2488212" cy="74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9"/>
                </a:lnSpc>
                <a:spcBef>
                  <a:spcPct val="0"/>
                </a:spcBef>
              </a:pPr>
              <a:r>
                <a:rPr lang="en-US" b="true" sz="366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Serving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6584335" y="8013946"/>
              <a:ext cx="1354249" cy="65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  <a:spcBef>
                  <a:spcPct val="0"/>
                </a:spcBef>
              </a:pPr>
              <a:r>
                <a:rPr lang="en-US" sz="3205">
                  <a:solidFill>
                    <a:srgbClr val="604C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914967" y="1129784"/>
              <a:ext cx="1467118" cy="737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8"/>
                </a:lnSpc>
                <a:spcBef>
                  <a:spcPct val="0"/>
                </a:spcBef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input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562896" y="1129784"/>
              <a:ext cx="3882133" cy="737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8"/>
                </a:lnSpc>
                <a:spcBef>
                  <a:spcPct val="0"/>
                </a:spcBef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LMDB format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3988480" y="1289939"/>
              <a:ext cx="5379016" cy="576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5"/>
                </a:lnSpc>
              </a:pPr>
              <a:r>
                <a:rPr lang="en-US" sz="3205" i="true">
                  <a:solidFill>
                    <a:srgbClr val="000000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distributed storage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2517520" y="2121055"/>
              <a:ext cx="1354249" cy="65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  <a:spcBef>
                  <a:spcPct val="0"/>
                </a:spcBef>
              </a:pPr>
              <a:r>
                <a:rPr lang="en-US" sz="3205">
                  <a:solidFill>
                    <a:srgbClr val="604C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859024" y="2121055"/>
              <a:ext cx="2062908" cy="65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  <a:spcBef>
                  <a:spcPct val="0"/>
                </a:spcBef>
              </a:pPr>
              <a:r>
                <a:rPr lang="en-US" sz="3205">
                  <a:solidFill>
                    <a:srgbClr val="C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024762" y="8014334"/>
              <a:ext cx="2062908" cy="65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  <a:spcBef>
                  <a:spcPct val="0"/>
                </a:spcBef>
              </a:pPr>
              <a:r>
                <a:rPr lang="en-US" sz="3205">
                  <a:solidFill>
                    <a:srgbClr val="C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1938878" y="8014334"/>
              <a:ext cx="2543829" cy="65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  <a:spcBef>
                  <a:spcPct val="0"/>
                </a:spcBef>
              </a:pPr>
              <a:r>
                <a:rPr lang="en-US" sz="3205">
                  <a:solidFill>
                    <a:srgbClr val="10AA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-5400000">
              <a:off x="19103184" y="5294822"/>
              <a:ext cx="2280649" cy="657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  <a:spcBef>
                  <a:spcPct val="0"/>
                </a:spcBef>
              </a:pPr>
              <a:r>
                <a:rPr lang="en-US" sz="3205">
                  <a:solidFill>
                    <a:srgbClr val="10AA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5506686" y="-9525"/>
              <a:ext cx="2536559" cy="74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9"/>
                </a:lnSpc>
                <a:spcBef>
                  <a:spcPct val="0"/>
                </a:spcBef>
              </a:pPr>
              <a:r>
                <a:rPr lang="en-US" b="true" sz="366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Storage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7137464" y="5613824"/>
              <a:ext cx="6100392" cy="74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9"/>
                </a:lnSpc>
                <a:spcBef>
                  <a:spcPct val="0"/>
                </a:spcBef>
              </a:pPr>
              <a:r>
                <a:rPr lang="en-US" b="true" sz="366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Stream Processing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4622746" y="5613824"/>
              <a:ext cx="4713227" cy="74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9"/>
                </a:lnSpc>
                <a:spcBef>
                  <a:spcPct val="0"/>
                </a:spcBef>
              </a:pPr>
              <a:r>
                <a:rPr lang="en-US" b="true" sz="366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Ingestion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69111" y="4134165"/>
            <a:ext cx="9749778" cy="2018670"/>
            <a:chOff x="0" y="0"/>
            <a:chExt cx="12999704" cy="2691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99703" cy="2691561"/>
            </a:xfrm>
            <a:custGeom>
              <a:avLst/>
              <a:gdLst/>
              <a:ahLst/>
              <a:cxnLst/>
              <a:rect r="r" b="b" t="t" l="l"/>
              <a:pathLst>
                <a:path h="2691561" w="12999703">
                  <a:moveTo>
                    <a:pt x="0" y="0"/>
                  </a:moveTo>
                  <a:lnTo>
                    <a:pt x="12999703" y="0"/>
                  </a:lnTo>
                  <a:lnTo>
                    <a:pt x="12999703" y="2691561"/>
                  </a:lnTo>
                  <a:lnTo>
                    <a:pt x="0" y="26915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12999704" cy="26153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172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594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1726" y="1261072"/>
            <a:ext cx="7377912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Data Source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67217"/>
            <a:ext cx="16230600" cy="207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Competition dataset contains 10,000 images of 10 cameras.</a:t>
            </a:r>
          </a:p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Images include corresponding labels for object detection.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9031195" y="6938260"/>
            <a:ext cx="644751" cy="116448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531726" y="1261072"/>
            <a:ext cx="7377912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67217"/>
            <a:ext cx="16230600" cy="96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Bounding Box Label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172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75946" y="4628628"/>
            <a:ext cx="8249031" cy="4629672"/>
          </a:xfrm>
          <a:custGeom>
            <a:avLst/>
            <a:gdLst/>
            <a:ahLst/>
            <a:cxnLst/>
            <a:rect r="r" b="b" t="t" l="l"/>
            <a:pathLst>
              <a:path h="4629672" w="8249031">
                <a:moveTo>
                  <a:pt x="0" y="0"/>
                </a:moveTo>
                <a:lnTo>
                  <a:pt x="8249031" y="0"/>
                </a:lnTo>
                <a:lnTo>
                  <a:pt x="8249031" y="4629672"/>
                </a:lnTo>
                <a:lnTo>
                  <a:pt x="0" y="4629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62" y="67970"/>
            <a:ext cx="18049875" cy="1002632"/>
            <a:chOff x="0" y="0"/>
            <a:chExt cx="24066500" cy="1336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6500" cy="1336843"/>
            </a:xfrm>
            <a:custGeom>
              <a:avLst/>
              <a:gdLst/>
              <a:ahLst/>
              <a:cxnLst/>
              <a:rect r="r" b="b" t="t" l="l"/>
              <a:pathLst>
                <a:path h="1336843" w="24066500">
                  <a:moveTo>
                    <a:pt x="0" y="0"/>
                  </a:moveTo>
                  <a:lnTo>
                    <a:pt x="24066500" y="0"/>
                  </a:lnTo>
                  <a:lnTo>
                    <a:pt x="24066500" y="1336843"/>
                  </a:lnTo>
                  <a:lnTo>
                    <a:pt x="0" y="1336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4066500" cy="1279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II. DATA INGESTION LAYER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1726" y="1261072"/>
            <a:ext cx="7377912" cy="59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67217"/>
            <a:ext cx="16230600" cy="96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 spc="1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Segmentation Label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031195" y="6938260"/>
            <a:ext cx="644751" cy="116448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31726" y="4618220"/>
            <a:ext cx="8249031" cy="4640080"/>
          </a:xfrm>
          <a:custGeom>
            <a:avLst/>
            <a:gdLst/>
            <a:ahLst/>
            <a:cxnLst/>
            <a:rect r="r" b="b" t="t" l="l"/>
            <a:pathLst>
              <a:path h="4640080" w="8249031">
                <a:moveTo>
                  <a:pt x="0" y="0"/>
                </a:moveTo>
                <a:lnTo>
                  <a:pt x="8249031" y="0"/>
                </a:lnTo>
                <a:lnTo>
                  <a:pt x="8249031" y="4640080"/>
                </a:lnTo>
                <a:lnTo>
                  <a:pt x="0" y="4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94450" y="4628628"/>
            <a:ext cx="8230527" cy="4629672"/>
          </a:xfrm>
          <a:custGeom>
            <a:avLst/>
            <a:gdLst/>
            <a:ahLst/>
            <a:cxnLst/>
            <a:rect r="r" b="b" t="t" l="l"/>
            <a:pathLst>
              <a:path h="4629672" w="8230527">
                <a:moveTo>
                  <a:pt x="0" y="0"/>
                </a:moveTo>
                <a:lnTo>
                  <a:pt x="8230527" y="0"/>
                </a:lnTo>
                <a:lnTo>
                  <a:pt x="8230527" y="4629672"/>
                </a:lnTo>
                <a:lnTo>
                  <a:pt x="0" y="4629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DAG45iViPf4</dc:identifier>
  <dcterms:modified xsi:type="dcterms:W3CDTF">2011-08-01T06:04:30Z</dcterms:modified>
  <cp:revision>1</cp:revision>
  <dc:title>Big Data Storage and Processing. Progression Check 2</dc:title>
</cp:coreProperties>
</file>